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83" autoAdjust="0"/>
  </p:normalViewPr>
  <p:slideViewPr>
    <p:cSldViewPr>
      <p:cViewPr varScale="1">
        <p:scale>
          <a:sx n="69" d="100"/>
          <a:sy n="69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5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0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1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2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1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4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5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5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17A80-B2A6-4D13-9405-4B855278A9D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F3FE-D14A-4897-8236-855EBC76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igory.us/big-data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14700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</a:rPr>
              <a:t>Sublinear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Algorihms</a:t>
            </a:r>
            <a:r>
              <a:rPr lang="en-US" sz="4800" b="1" dirty="0" smtClean="0">
                <a:solidFill>
                  <a:srgbClr val="0070C0"/>
                </a:solidFill>
              </a:rPr>
              <a:t> for Big Data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4290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Grigory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Yaroslavtsev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978236"/>
            <a:ext cx="1981200" cy="65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8500" y="2895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Lecture 4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5632"/>
            <a:ext cx="800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Slides are available at </a:t>
            </a:r>
            <a:r>
              <a:rPr lang="en-US" sz="2400" b="1" dirty="0" smtClean="0">
                <a:hlinkClick r:id="rId4"/>
              </a:rPr>
              <a:t>http://grigory.us/big-data.html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49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 of JL Lemma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Alternative form of JL Lemma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𝒁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𝒔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𝒀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sup>
                      </m:sSup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𝔼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𝒔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𝛼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1 −2</m:t>
                              </m:r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1 −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and recall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A calculation finishes the proof: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𝒀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  <a:blipFill rotWithShape="1">
                <a:blip r:embed="rId2"/>
                <a:stretch>
                  <a:fillRect l="-1429" t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1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Johnson-</a:t>
            </a:r>
            <a:r>
              <a:rPr lang="en-US" dirty="0" err="1" smtClean="0">
                <a:solidFill>
                  <a:srgbClr val="0070C0"/>
                </a:solidFill>
              </a:rPr>
              <a:t>Lindenstrauss</a:t>
            </a:r>
            <a:r>
              <a:rPr lang="en-US" dirty="0" smtClean="0">
                <a:solidFill>
                  <a:srgbClr val="0070C0"/>
                </a:solidFill>
              </a:rPr>
              <a:t> Transform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Single vector: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den>
                                </m:f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Tight: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den>
                                </m:f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[Woodruff’10]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 vectors simultaneously: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den>
                                </m:f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Tight: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den>
                                </m:f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Molinaro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Woodruff, Y. ’13]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Distances between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vectors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O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vectors: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𝛿</m:t>
                                      </m:r>
                                    </m:den>
                                  </m:f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481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9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Today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Dimensionality reduction</a:t>
            </a:r>
          </a:p>
          <a:p>
            <a:pPr lvl="1"/>
            <a:r>
              <a:rPr lang="en-US" dirty="0" smtClean="0"/>
              <a:t>AMS as dimensionality reduction</a:t>
            </a:r>
          </a:p>
          <a:p>
            <a:pPr lvl="1"/>
            <a:r>
              <a:rPr lang="en-US" dirty="0" smtClean="0"/>
              <a:t>Johnson-</a:t>
            </a:r>
            <a:r>
              <a:rPr lang="en-US" dirty="0" err="1" smtClean="0"/>
              <a:t>Lindenstrauss</a:t>
            </a:r>
            <a:r>
              <a:rPr lang="en-US" dirty="0" smtClean="0"/>
              <a:t> transform</a:t>
            </a:r>
          </a:p>
          <a:p>
            <a:r>
              <a:rPr lang="en-US" dirty="0" err="1" smtClean="0"/>
              <a:t>Sublinear</a:t>
            </a:r>
            <a:r>
              <a:rPr lang="en-US" dirty="0" smtClean="0"/>
              <a:t> time algorithms</a:t>
            </a:r>
          </a:p>
          <a:p>
            <a:pPr lvl="1"/>
            <a:r>
              <a:rPr lang="en-US" dirty="0" smtClean="0"/>
              <a:t>Definitions: approximation, property testing</a:t>
            </a:r>
          </a:p>
          <a:p>
            <a:pPr lvl="1"/>
            <a:r>
              <a:rPr lang="en-US" dirty="0" smtClean="0"/>
              <a:t>Basic examples: approximating diameter, testing properties of images</a:t>
            </a:r>
          </a:p>
          <a:p>
            <a:pPr lvl="1"/>
            <a:r>
              <a:rPr lang="en-US" dirty="0" smtClean="0"/>
              <a:t>Testing </a:t>
            </a:r>
            <a:r>
              <a:rPr lang="en-US" dirty="0" err="1" smtClean="0"/>
              <a:t>sortedness</a:t>
            </a:r>
            <a:endParaRPr lang="en-US" dirty="0" smtClean="0"/>
          </a:p>
          <a:p>
            <a:pPr lvl="1"/>
            <a:r>
              <a:rPr lang="en-US" dirty="0" smtClean="0"/>
              <a:t>Testing connectedness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-norm Estimation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6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Stream: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updates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 that define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Example</a:t>
                </a:r>
                <a:r>
                  <a:rPr lang="en-US" dirty="0" smtClean="0"/>
                  <a:t>: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〈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1,3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3, 0.5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1,2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1,−1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(4,1)〉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=(4, −1, 0.5, 1)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-norm: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617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68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-norm Estimation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6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-norm: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Two lectures ago: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-moment 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-moment (via AMS sketching)</a:t>
                </a:r>
              </a:p>
              <a:p>
                <a:r>
                  <a:rPr lang="en-US" dirty="0" smtClean="0"/>
                  <a:t>Space: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Technique: linear sketches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for random set 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: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 for random 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1481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8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AMS as dimensionality reduction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Maintain a “linear sketch” vector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𝒁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𝑅𝑓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∈[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,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{−1,1}</m:t>
                    </m:r>
                  </m:oMath>
                </a14:m>
                <a:r>
                  <a:rPr lang="en-US" dirty="0" smtClean="0"/>
                  <a:t>      </a:t>
                </a:r>
              </a:p>
              <a:p>
                <a:r>
                  <a:rPr lang="en-US" dirty="0" smtClean="0"/>
                  <a:t>Estimator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𝒀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𝑅𝑓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“Dimensionality reduction”: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𝑅𝑥</m:t>
                    </m:r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“heavy” tail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𝒀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≤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185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93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Normal Distribution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Normal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(0,1)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Range: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(−∞, +∞)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Density: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𝜋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Mean = 0, Variance = 1</a:t>
                </a:r>
              </a:p>
              <a:p>
                <a:r>
                  <a:rPr lang="en-US" dirty="0" smtClean="0"/>
                  <a:t>Basic facts:</a:t>
                </a:r>
              </a:p>
              <a:p>
                <a:pPr lvl="1"/>
                <a:r>
                  <a:rPr lang="en-US" b="0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are independent </a:t>
                </a:r>
                <a:r>
                  <a:rPr lang="en-US" dirty="0" err="1" smtClean="0"/>
                  <a:t>r.v</a:t>
                </a:r>
                <a:r>
                  <a:rPr lang="en-US" dirty="0" smtClean="0"/>
                  <a:t>. with normal distribution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has normal distribution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are independent,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𝑉𝑎𝑟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70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Johnson-</a:t>
            </a:r>
            <a:r>
              <a:rPr lang="en-US" dirty="0" err="1" smtClean="0">
                <a:solidFill>
                  <a:srgbClr val="0070C0"/>
                </a:solidFill>
              </a:rPr>
              <a:t>Lindenstrauss</a:t>
            </a:r>
            <a:r>
              <a:rPr lang="en-US" dirty="0" smtClean="0">
                <a:solidFill>
                  <a:srgbClr val="0070C0"/>
                </a:solidFill>
              </a:rPr>
              <a:t> Transform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486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Instead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±1</m:t>
                    </m:r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</a:t>
                </a:r>
                <a:r>
                  <a:rPr lang="en-US" dirty="0" err="1" smtClean="0"/>
                  <a:t>i.i.d</a:t>
                </a:r>
                <a:r>
                  <a:rPr lang="en-US" dirty="0" smtClean="0"/>
                  <a:t>. random variables from normal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(0,1)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We still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because: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=0;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“variance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“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= 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Define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𝒁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define: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𝒁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0" smtClean="0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𝔼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1">
                                              <a:latin typeface="Cambria Math"/>
                                            </a:rPr>
                                            <m:t>𝒁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b="1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JL Lemma</a:t>
                </a:r>
                <a:r>
                  <a:rPr lang="en-US" dirty="0" smtClean="0"/>
                  <a:t>: There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&gt;0 </m:t>
                    </m:r>
                  </m:oMath>
                </a14:m>
                <a:r>
                  <a:rPr lang="en-US" dirty="0" err="1" smtClean="0"/>
                  <a:t>s.t.</a:t>
                </a:r>
                <a:r>
                  <a:rPr lang="en-US" dirty="0" smtClean="0"/>
                  <a:t> for small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&gt;0: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1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1" i="1" smtClean="0">
                                                  <a:latin typeface="Cambria Math"/>
                                                </a:rPr>
                                                <m:t>𝒁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486400"/>
              </a:xfrm>
              <a:blipFill rotWithShape="1">
                <a:blip r:embed="rId2"/>
                <a:stretch>
                  <a:fillRect l="-1037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9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 of JL Lemma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JL Lemma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&gt;0 </m:t>
                    </m:r>
                  </m:oMath>
                </a14:m>
                <a:r>
                  <a:rPr lang="en-US" dirty="0" err="1" smtClean="0"/>
                  <a:t>s.t.</a:t>
                </a:r>
                <a:r>
                  <a:rPr lang="en-US" dirty="0" smtClean="0"/>
                  <a:t> for small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&gt;0: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1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1" i="1" smtClean="0">
                                                  <a:latin typeface="Cambria Math"/>
                                                </a:rPr>
                                                <m:t>𝒁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𝒁</m:t>
                    </m:r>
                    <m:r>
                      <a:rPr lang="en-US" b="1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, …,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𝒁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𝒁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Alternative form of JL Lemma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𝒁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481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4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 of JL Lemma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867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Alternative form of JL Lemma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𝒁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𝒀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/>
                          </a:rPr>
                        </m:ctrlPr>
                      </m:sSub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𝒁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1" dirty="0" smtClean="0"/>
                  <a:t> </a:t>
                </a:r>
              </a:p>
              <a:p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𝒔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𝒀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Pr</m:t>
                      </m:r>
                      <m:r>
                        <a:rPr lang="en-US" b="0" i="1" smtClean="0">
                          <a:latin typeface="Cambria Math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𝒀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&gt;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By Markov and independence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/>
                          </a:rPr>
                          <m:t>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𝒔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𝒀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𝒔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𝛼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𝔼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𝒔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𝒀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𝒔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sup>
                      </m:sSup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𝔼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𝒔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(0,1)</m:t>
                    </m:r>
                  </m:oMath>
                </a14:m>
                <a:r>
                  <a:rPr lang="en-US" dirty="0" smtClean="0"/>
                  <a:t>, hence: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1−2</m:t>
                              </m:r>
                              <m:r>
                                <a:rPr lang="en-US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867400"/>
              </a:xfrm>
              <a:blipFill rotWithShape="1">
                <a:blip r:embed="rId2"/>
                <a:stretch>
                  <a:fillRect l="-1000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4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1411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Sublinear Algorihms for Big Data</vt:lpstr>
      <vt:lpstr>Today</vt:lpstr>
      <vt:lpstr>L_p-norm Estimation</vt:lpstr>
      <vt:lpstr>L_p-norm Estimation</vt:lpstr>
      <vt:lpstr>AMS as dimensionality reduction</vt:lpstr>
      <vt:lpstr>Normal Distribution</vt:lpstr>
      <vt:lpstr>Johnson-Lindenstrauss Transform</vt:lpstr>
      <vt:lpstr>Proof of JL Lemma</vt:lpstr>
      <vt:lpstr>Proof of JL Lemma</vt:lpstr>
      <vt:lpstr>Proof of JL Lemma</vt:lpstr>
      <vt:lpstr>Johnson-Lindenstrauss Transform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Sublinear Algorihms for Big Data</dc:title>
  <dc:creator>grigory</dc:creator>
  <cp:lastModifiedBy>grigory</cp:lastModifiedBy>
  <cp:revision>16</cp:revision>
  <dcterms:created xsi:type="dcterms:W3CDTF">2014-07-31T11:58:09Z</dcterms:created>
  <dcterms:modified xsi:type="dcterms:W3CDTF">2014-07-31T17:32:56Z</dcterms:modified>
</cp:coreProperties>
</file>