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6" r:id="rId3"/>
    <p:sldId id="312" r:id="rId4"/>
    <p:sldId id="309" r:id="rId5"/>
    <p:sldId id="275" r:id="rId6"/>
    <p:sldId id="276" r:id="rId7"/>
    <p:sldId id="277" r:id="rId8"/>
    <p:sldId id="278" r:id="rId9"/>
    <p:sldId id="280" r:id="rId10"/>
    <p:sldId id="281" r:id="rId11"/>
    <p:sldId id="257" r:id="rId12"/>
    <p:sldId id="258" r:id="rId13"/>
    <p:sldId id="259" r:id="rId14"/>
    <p:sldId id="260" r:id="rId15"/>
    <p:sldId id="262" r:id="rId16"/>
    <p:sldId id="323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17" r:id="rId26"/>
    <p:sldId id="271" r:id="rId27"/>
    <p:sldId id="324" r:id="rId28"/>
    <p:sldId id="325" r:id="rId29"/>
    <p:sldId id="32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C0501-3F11-493D-9893-6FC3B0C038D9}">
          <p14:sldIdLst>
            <p14:sldId id="256"/>
            <p14:sldId id="326"/>
            <p14:sldId id="312"/>
            <p14:sldId id="309"/>
            <p14:sldId id="275"/>
            <p14:sldId id="276"/>
            <p14:sldId id="277"/>
            <p14:sldId id="278"/>
            <p14:sldId id="280"/>
            <p14:sldId id="281"/>
            <p14:sldId id="257"/>
            <p14:sldId id="258"/>
            <p14:sldId id="259"/>
            <p14:sldId id="260"/>
            <p14:sldId id="262"/>
            <p14:sldId id="323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17"/>
            <p14:sldId id="271"/>
          </p14:sldIdLst>
        </p14:section>
        <p14:section name="Untitled Section" id="{E177CF0F-6CC4-4258-9AD0-43F28E543B51}">
          <p14:sldIdLst>
            <p14:sldId id="324"/>
            <p14:sldId id="325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94660"/>
  </p:normalViewPr>
  <p:slideViewPr>
    <p:cSldViewPr>
      <p:cViewPr varScale="1">
        <p:scale>
          <a:sx n="114" d="100"/>
          <a:sy n="11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D9C3-7A6A-49F6-A397-96CEFE42DE5E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278A-682F-4C54-A79D-2F67E4FA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field of combinatorial optimization and approximation on graphs started back in the 1930-50s.</a:t>
            </a:r>
          </a:p>
          <a:p>
            <a:r>
              <a:rPr lang="en-US" baseline="0" dirty="0" err="1" smtClean="0"/>
              <a:t>Tolstoi</a:t>
            </a:r>
            <a:r>
              <a:rPr lang="en-US" baseline="0" dirty="0" smtClean="0"/>
              <a:t> first considered the so-called transportation problem between supplies and demands.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complementary problem of finding a minimum cut was considered by RAND.</a:t>
            </a:r>
          </a:p>
          <a:p>
            <a:r>
              <a:rPr lang="en-US" baseline="0" dirty="0" smtClean="0"/>
              <a:t>As the declassified 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of specific problems and recent breakthroughs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do we</a:t>
            </a:r>
            <a:r>
              <a:rPr lang="en-US" baseline="0" dirty="0" smtClean="0"/>
              <a:t> really have an O(1)-round algorithm for TSP and Steiner Tree?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0428-8A13-40CE-9320-B0494982418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jpg"/><Relationship Id="rId7" Type="http://schemas.openxmlformats.org/officeDocument/2006/relationships/image" Target="../media/image10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seas.upenn.edu/mailman/listinfo/theory-group" TargetMode="External"/><Relationship Id="rId2" Type="http://schemas.openxmlformats.org/officeDocument/2006/relationships/hyperlink" Target="http://theory.cis.upenn.edu/semin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Parallel Algorithms for Geometric Graph Problems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3500" dirty="0" smtClean="0">
                <a:solidFill>
                  <a:schemeClr val="tx1"/>
                </a:solidFill>
              </a:rPr>
              <a:t>361 Levine</a:t>
            </a:r>
            <a:endParaRPr lang="en-US" sz="35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STOC </a:t>
            </a:r>
            <a:r>
              <a:rPr lang="en-US" sz="2400" dirty="0" smtClean="0"/>
              <a:t>2014, </a:t>
            </a:r>
            <a:r>
              <a:rPr lang="en-US" sz="2400" dirty="0"/>
              <a:t>j</a:t>
            </a:r>
            <a:r>
              <a:rPr lang="en-US" sz="2400" dirty="0" smtClean="0"/>
              <a:t>oint work with </a:t>
            </a:r>
            <a:r>
              <a:rPr lang="en-US" sz="2400" dirty="0" err="1" smtClean="0"/>
              <a:t>Alexandr</a:t>
            </a:r>
            <a:r>
              <a:rPr lang="en-US" sz="2400" dirty="0" smtClean="0"/>
              <a:t> </a:t>
            </a:r>
            <a:r>
              <a:rPr lang="en-US" sz="2400" dirty="0" err="1" smtClean="0"/>
              <a:t>Andoni</a:t>
            </a:r>
            <a:r>
              <a:rPr lang="en-US" sz="2400" dirty="0" smtClean="0"/>
              <a:t>, Krzysztof </a:t>
            </a:r>
            <a:r>
              <a:rPr lang="en-US" sz="2400" dirty="0" err="1" smtClean="0"/>
              <a:t>Onak</a:t>
            </a:r>
            <a:r>
              <a:rPr lang="en-US" sz="2400" dirty="0" smtClean="0"/>
              <a:t> and </a:t>
            </a:r>
            <a:r>
              <a:rPr lang="en-US" sz="2400" dirty="0" err="1" smtClean="0"/>
              <a:t>Aleksandar</a:t>
            </a:r>
            <a:r>
              <a:rPr lang="en-US" sz="2400" dirty="0" smtClean="0"/>
              <a:t> </a:t>
            </a:r>
            <a:r>
              <a:rPr lang="en-US" sz="2400" dirty="0" err="1" smtClean="0"/>
              <a:t>Nikolov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New: Approximating Geometric Problems in Parallel Models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Geometric graph (implicit): 			     Euclidean distances between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Already have solutions for old NP-hard problems (Traveling Salesman, Steiner Tree, etc.)</a:t>
                </a:r>
              </a:p>
              <a:p>
                <a:r>
                  <a:rPr lang="en-US" dirty="0" smtClean="0"/>
                  <a:t>Minimum Spanning Tree (clustering, vision)</a:t>
                </a:r>
              </a:p>
              <a:p>
                <a:r>
                  <a:rPr lang="en-US" dirty="0" smtClean="0"/>
                  <a:t>Minimum Cost 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 Matching (vision)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3"/>
                <a:stretch>
                  <a:fillRect l="-1801" t="-1508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1" y="276742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6515"/>
            <a:ext cx="2640530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2098942"/>
            <a:ext cx="55865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Polynomial time</a:t>
            </a:r>
            <a:r>
              <a:rPr lang="en-US" sz="2800" dirty="0" smtClean="0"/>
              <a:t> </a:t>
            </a:r>
            <a:r>
              <a:rPr lang="en-US" sz="2800" dirty="0" smtClean="0"/>
              <a:t>(“easy”)</a:t>
            </a:r>
            <a:endParaRPr lang="en-US" sz="2800" dirty="0" smtClean="0"/>
          </a:p>
          <a:p>
            <a:r>
              <a:rPr lang="en-US" sz="2800" dirty="0" smtClean="0"/>
              <a:t>Minimum Spanning Tree</a:t>
            </a:r>
          </a:p>
          <a:p>
            <a:r>
              <a:rPr lang="en-US" sz="2800" dirty="0"/>
              <a:t>Earth-Mover Distance = </a:t>
            </a:r>
          </a:p>
          <a:p>
            <a:pPr marL="0" indent="0">
              <a:buNone/>
            </a:pPr>
            <a:r>
              <a:rPr lang="en-US" sz="2800" dirty="0" smtClean="0"/>
              <a:t>Min </a:t>
            </a:r>
            <a:r>
              <a:rPr lang="en-US" sz="2800" dirty="0"/>
              <a:t>Weight Bi-chromatic </a:t>
            </a:r>
            <a:r>
              <a:rPr lang="en-US" sz="2800" dirty="0" smtClean="0"/>
              <a:t>Matching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NP-hard</a:t>
            </a:r>
            <a:r>
              <a:rPr lang="en-US" sz="2800" dirty="0" smtClean="0"/>
              <a:t> </a:t>
            </a:r>
            <a:r>
              <a:rPr lang="en-US" sz="2800" dirty="0" smtClean="0"/>
              <a:t>(“hard”)</a:t>
            </a:r>
            <a:endParaRPr lang="en-US" sz="2800" dirty="0" smtClean="0"/>
          </a:p>
          <a:p>
            <a:r>
              <a:rPr lang="en-US" sz="2800" dirty="0" smtClean="0"/>
              <a:t>Steiner Tree</a:t>
            </a:r>
          </a:p>
          <a:p>
            <a:r>
              <a:rPr lang="en-US" sz="2800" dirty="0" smtClean="0"/>
              <a:t>Traveling Salesman</a:t>
            </a:r>
          </a:p>
          <a:p>
            <a:r>
              <a:rPr lang="en-US" sz="2800" dirty="0"/>
              <a:t>Clustering (k-medians, facility location, etc</a:t>
            </a:r>
            <a:r>
              <a:rPr lang="en-US" sz="2800" dirty="0" smtClean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Geometric Graph Problems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0744" y="2529264"/>
            <a:ext cx="2662561" cy="2514600"/>
            <a:chOff x="6024239" y="2133600"/>
            <a:chExt cx="2662561" cy="2514600"/>
          </a:xfrm>
        </p:grpSpPr>
        <p:sp>
          <p:nvSpPr>
            <p:cNvPr id="4" name="Oval 3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26" y="2659346"/>
            <a:ext cx="2402397" cy="2232118"/>
            <a:chOff x="4809261" y="-264356"/>
            <a:chExt cx="2402397" cy="2232118"/>
          </a:xfrm>
        </p:grpSpPr>
        <p:cxnSp>
          <p:nvCxnSpPr>
            <p:cNvPr id="30" name="Straight Connector 29"/>
            <p:cNvCxnSpPr>
              <a:stCxn id="7" idx="7"/>
              <a:endCxn id="8" idx="3"/>
            </p:cNvCxnSpPr>
            <p:nvPr/>
          </p:nvCxnSpPr>
          <p:spPr>
            <a:xfrm flipV="1">
              <a:off x="4945385" y="-264356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7"/>
              <a:endCxn id="5" idx="3"/>
            </p:cNvCxnSpPr>
            <p:nvPr/>
          </p:nvCxnSpPr>
          <p:spPr>
            <a:xfrm flipV="1">
              <a:off x="4809261" y="912675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5"/>
              <a:endCxn id="9" idx="1"/>
            </p:cNvCxnSpPr>
            <p:nvPr/>
          </p:nvCxnSpPr>
          <p:spPr>
            <a:xfrm>
              <a:off x="6557422" y="-136370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0" idx="1"/>
            </p:cNvCxnSpPr>
            <p:nvPr/>
          </p:nvCxnSpPr>
          <p:spPr>
            <a:xfrm>
              <a:off x="6891074" y="269044"/>
              <a:ext cx="320584" cy="3997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" idx="6"/>
              <a:endCxn id="9" idx="3"/>
            </p:cNvCxnSpPr>
            <p:nvPr/>
          </p:nvCxnSpPr>
          <p:spPr>
            <a:xfrm flipV="1">
              <a:off x="6274940" y="269044"/>
              <a:ext cx="508370" cy="3774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0"/>
              <a:endCxn id="5" idx="4"/>
            </p:cNvCxnSpPr>
            <p:nvPr/>
          </p:nvCxnSpPr>
          <p:spPr>
            <a:xfrm flipH="1" flipV="1">
              <a:off x="4984719" y="934993"/>
              <a:ext cx="59184" cy="880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6"/>
              <a:endCxn id="8" idx="4"/>
            </p:cNvCxnSpPr>
            <p:nvPr/>
          </p:nvCxnSpPr>
          <p:spPr>
            <a:xfrm flipV="1">
              <a:off x="5060919" y="-242038"/>
              <a:ext cx="48827" cy="11008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6"/>
              <a:endCxn id="4" idx="2"/>
            </p:cNvCxnSpPr>
            <p:nvPr/>
          </p:nvCxnSpPr>
          <p:spPr>
            <a:xfrm flipV="1">
              <a:off x="5060919" y="646469"/>
              <a:ext cx="1061621" cy="212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" idx="6"/>
              <a:endCxn id="12" idx="0"/>
            </p:cNvCxnSpPr>
            <p:nvPr/>
          </p:nvCxnSpPr>
          <p:spPr>
            <a:xfrm>
              <a:off x="6274940" y="646469"/>
              <a:ext cx="381000" cy="13212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748105" y="2544283"/>
            <a:ext cx="2662561" cy="2514600"/>
            <a:chOff x="3657600" y="5341710"/>
            <a:chExt cx="2662561" cy="2514600"/>
          </a:xfrm>
        </p:grpSpPr>
        <p:grpSp>
          <p:nvGrpSpPr>
            <p:cNvPr id="80" name="Group 79"/>
            <p:cNvGrpSpPr/>
            <p:nvPr/>
          </p:nvGrpSpPr>
          <p:grpSpPr>
            <a:xfrm>
              <a:off x="3657600" y="5341710"/>
              <a:ext cx="2662561" cy="2514600"/>
              <a:chOff x="5871839" y="2404369"/>
              <a:chExt cx="2662561" cy="2514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15200" y="33690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01179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71839" y="3699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7963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26206" y="24043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53652" y="2937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0" y="34452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0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47665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0363" y="46141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87682" y="5469696"/>
              <a:ext cx="2456279" cy="2310414"/>
              <a:chOff x="3460972" y="7550029"/>
              <a:chExt cx="2456279" cy="2310414"/>
            </a:xfrm>
          </p:grpSpPr>
          <p:cxnSp>
            <p:nvCxnSpPr>
              <p:cNvPr id="60" name="Straight Connector 59"/>
              <p:cNvCxnSpPr>
                <a:stCxn id="22" idx="0"/>
                <a:endCxn id="23" idx="3"/>
              </p:cNvCxnSpPr>
              <p:nvPr/>
            </p:nvCxnSpPr>
            <p:spPr>
              <a:xfrm>
                <a:off x="3543214" y="7550029"/>
                <a:ext cx="164361" cy="20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23" idx="5"/>
                <a:endCxn id="19" idx="1"/>
              </p:cNvCxnSpPr>
              <p:nvPr/>
            </p:nvCxnSpPr>
            <p:spPr>
              <a:xfrm>
                <a:off x="3815339" y="7552125"/>
                <a:ext cx="981230" cy="8569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9" idx="0"/>
                <a:endCxn id="26" idx="3"/>
              </p:cNvCxnSpPr>
              <p:nvPr/>
            </p:nvCxnSpPr>
            <p:spPr>
              <a:xfrm flipV="1">
                <a:off x="4850451" y="7680111"/>
                <a:ext cx="250918" cy="7066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26" idx="5"/>
                <a:endCxn id="24" idx="1"/>
              </p:cNvCxnSpPr>
              <p:nvPr/>
            </p:nvCxnSpPr>
            <p:spPr>
              <a:xfrm>
                <a:off x="5209133" y="7680111"/>
                <a:ext cx="225888" cy="297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4" idx="5"/>
                <a:endCxn id="25" idx="1"/>
              </p:cNvCxnSpPr>
              <p:nvPr/>
            </p:nvCxnSpPr>
            <p:spPr>
              <a:xfrm>
                <a:off x="5542785" y="8085525"/>
                <a:ext cx="320584" cy="3997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5" idx="4"/>
                <a:endCxn id="27" idx="7"/>
              </p:cNvCxnSpPr>
              <p:nvPr/>
            </p:nvCxnSpPr>
            <p:spPr>
              <a:xfrm flipH="1">
                <a:off x="5361533" y="8615350"/>
                <a:ext cx="555718" cy="11912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771814" y="9708043"/>
                <a:ext cx="1459637" cy="152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8" idx="0"/>
                <a:endCxn id="21" idx="5"/>
              </p:cNvCxnSpPr>
              <p:nvPr/>
            </p:nvCxnSpPr>
            <p:spPr>
              <a:xfrm flipH="1" flipV="1">
                <a:off x="3460972" y="8847525"/>
                <a:ext cx="234642" cy="7843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21" idx="7"/>
                <a:endCxn id="20" idx="3"/>
              </p:cNvCxnSpPr>
              <p:nvPr/>
            </p:nvCxnSpPr>
            <p:spPr>
              <a:xfrm flipV="1">
                <a:off x="3460972" y="8729156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3543214" y="7702429"/>
                <a:ext cx="93216" cy="8966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757983" y="2534011"/>
            <a:ext cx="2662561" cy="2514600"/>
            <a:chOff x="6024239" y="2133600"/>
            <a:chExt cx="2662561" cy="2514600"/>
          </a:xfrm>
        </p:grpSpPr>
        <p:sp>
          <p:nvSpPr>
            <p:cNvPr id="167" name="Oval 166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888065" y="2686411"/>
            <a:ext cx="2380079" cy="2209800"/>
            <a:chOff x="5656935" y="4165416"/>
            <a:chExt cx="2380079" cy="2209800"/>
          </a:xfrm>
        </p:grpSpPr>
        <p:sp>
          <p:nvSpPr>
            <p:cNvPr id="187" name="Oval 186"/>
            <p:cNvSpPr/>
            <p:nvPr/>
          </p:nvSpPr>
          <p:spPr>
            <a:xfrm>
              <a:off x="5869457" y="4247133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77000" y="5228795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363853" y="4815420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656935" y="4165416"/>
              <a:ext cx="2380079" cy="2209800"/>
              <a:chOff x="5656935" y="4165416"/>
              <a:chExt cx="2380079" cy="2209800"/>
            </a:xfrm>
          </p:grpSpPr>
          <p:cxnSp>
            <p:nvCxnSpPr>
              <p:cNvPr id="1024" name="Straight Connector 1023"/>
              <p:cNvCxnSpPr>
                <a:stCxn id="170" idx="5"/>
                <a:endCxn id="187" idx="2"/>
              </p:cNvCxnSpPr>
              <p:nvPr/>
            </p:nvCxnSpPr>
            <p:spPr>
              <a:xfrm>
                <a:off x="5793059" y="4271084"/>
                <a:ext cx="76398" cy="175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>
                <a:stCxn id="171" idx="4"/>
                <a:endCxn id="187" idx="0"/>
              </p:cNvCxnSpPr>
              <p:nvPr/>
            </p:nvCxnSpPr>
            <p:spPr>
              <a:xfrm flipH="1">
                <a:off x="5910979" y="4165416"/>
                <a:ext cx="46441" cy="8171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stCxn id="187" idx="5"/>
                <a:endCxn id="195" idx="1"/>
              </p:cNvCxnSpPr>
              <p:nvPr/>
            </p:nvCxnSpPr>
            <p:spPr>
              <a:xfrm>
                <a:off x="5940339" y="4318015"/>
                <a:ext cx="548822" cy="9229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>
                <a:stCxn id="168" idx="6"/>
                <a:endCxn id="195" idx="3"/>
              </p:cNvCxnSpPr>
              <p:nvPr/>
            </p:nvCxnSpPr>
            <p:spPr>
              <a:xfrm>
                <a:off x="5908593" y="5266247"/>
                <a:ext cx="580568" cy="3343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>
                <a:stCxn id="195" idx="5"/>
                <a:endCxn id="167" idx="2"/>
              </p:cNvCxnSpPr>
              <p:nvPr/>
            </p:nvCxnSpPr>
            <p:spPr>
              <a:xfrm flipV="1">
                <a:off x="6547882" y="5053923"/>
                <a:ext cx="422332" cy="2457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76" idx="7"/>
                <a:endCxn id="195" idx="4"/>
              </p:cNvCxnSpPr>
              <p:nvPr/>
            </p:nvCxnSpPr>
            <p:spPr>
              <a:xfrm flipV="1">
                <a:off x="5945459" y="5311838"/>
                <a:ext cx="573063" cy="9332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>
                <a:stCxn id="174" idx="4"/>
                <a:endCxn id="208" idx="0"/>
              </p:cNvCxnSpPr>
              <p:nvPr/>
            </p:nvCxnSpPr>
            <p:spPr>
              <a:xfrm>
                <a:off x="7351214" y="4293402"/>
                <a:ext cx="54161" cy="5220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>
                <a:stCxn id="167" idx="7"/>
                <a:endCxn id="208" idx="3"/>
              </p:cNvCxnSpPr>
              <p:nvPr/>
            </p:nvCxnSpPr>
            <p:spPr>
              <a:xfrm flipV="1">
                <a:off x="7100296" y="4886302"/>
                <a:ext cx="275718" cy="1137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>
                <a:stCxn id="172" idx="4"/>
                <a:endCxn id="208" idx="7"/>
              </p:cNvCxnSpPr>
              <p:nvPr/>
            </p:nvCxnSpPr>
            <p:spPr>
              <a:xfrm flipH="1">
                <a:off x="7434735" y="4698816"/>
                <a:ext cx="250131" cy="1287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>
                <a:stCxn id="173" idx="2"/>
                <a:endCxn id="208" idx="6"/>
              </p:cNvCxnSpPr>
              <p:nvPr/>
            </p:nvCxnSpPr>
            <p:spPr>
              <a:xfrm flipH="1" flipV="1">
                <a:off x="7446896" y="4856942"/>
                <a:ext cx="590118" cy="2731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69" idx="7"/>
                <a:endCxn id="168" idx="3"/>
              </p:cNvCxnSpPr>
              <p:nvPr/>
            </p:nvCxnSpPr>
            <p:spPr>
              <a:xfrm flipV="1">
                <a:off x="5656935" y="5320129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67" idx="5"/>
                <a:endCxn id="175" idx="0"/>
              </p:cNvCxnSpPr>
              <p:nvPr/>
            </p:nvCxnSpPr>
            <p:spPr>
              <a:xfrm>
                <a:off x="7100296" y="5107805"/>
                <a:ext cx="403318" cy="12674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Group 234"/>
          <p:cNvGrpSpPr/>
          <p:nvPr/>
        </p:nvGrpSpPr>
        <p:grpSpPr>
          <a:xfrm>
            <a:off x="5757983" y="2540214"/>
            <a:ext cx="2662561" cy="2514600"/>
            <a:chOff x="6024239" y="2133600"/>
            <a:chExt cx="2662561" cy="2514600"/>
          </a:xfrm>
        </p:grpSpPr>
        <p:sp>
          <p:nvSpPr>
            <p:cNvPr id="236" name="Oval 235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888065" y="2670296"/>
            <a:ext cx="2380079" cy="2308318"/>
            <a:chOff x="6754275" y="1122411"/>
            <a:chExt cx="2380079" cy="2308318"/>
          </a:xfrm>
        </p:grpSpPr>
        <p:cxnSp>
          <p:nvCxnSpPr>
            <p:cNvPr id="203" name="Straight Connector 202"/>
            <p:cNvCxnSpPr>
              <a:stCxn id="239" idx="7"/>
              <a:endCxn id="240" idx="3"/>
            </p:cNvCxnSpPr>
            <p:nvPr/>
          </p:nvCxnSpPr>
          <p:spPr>
            <a:xfrm flipV="1">
              <a:off x="6890399" y="1122411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38" idx="7"/>
              <a:endCxn id="237" idx="3"/>
            </p:cNvCxnSpPr>
            <p:nvPr/>
          </p:nvCxnSpPr>
          <p:spPr>
            <a:xfrm flipV="1">
              <a:off x="6754275" y="2299442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43" idx="5"/>
              <a:endCxn id="241" idx="1"/>
            </p:cNvCxnSpPr>
            <p:nvPr/>
          </p:nvCxnSpPr>
          <p:spPr>
            <a:xfrm>
              <a:off x="8502436" y="1250397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6" idx="6"/>
              <a:endCxn id="242" idx="2"/>
            </p:cNvCxnSpPr>
            <p:nvPr/>
          </p:nvCxnSpPr>
          <p:spPr>
            <a:xfrm>
              <a:off x="8219954" y="2033236"/>
              <a:ext cx="914400" cy="76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5" idx="6"/>
              <a:endCxn id="244" idx="2"/>
            </p:cNvCxnSpPr>
            <p:nvPr/>
          </p:nvCxnSpPr>
          <p:spPr>
            <a:xfrm>
              <a:off x="7065117" y="3278329"/>
              <a:ext cx="1459637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48105" y="2529942"/>
            <a:ext cx="2662561" cy="2514600"/>
            <a:chOff x="6024239" y="2133600"/>
            <a:chExt cx="2662561" cy="2514600"/>
          </a:xfrm>
        </p:grpSpPr>
        <p:sp>
          <p:nvSpPr>
            <p:cNvPr id="260" name="Oval 259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24305" y="2660024"/>
            <a:ext cx="2433961" cy="2308318"/>
            <a:chOff x="9753600" y="1918442"/>
            <a:chExt cx="2433961" cy="2308318"/>
          </a:xfrm>
        </p:grpSpPr>
        <p:sp>
          <p:nvSpPr>
            <p:cNvPr id="271" name="Oval 270"/>
            <p:cNvSpPr/>
            <p:nvPr/>
          </p:nvSpPr>
          <p:spPr>
            <a:xfrm>
              <a:off x="9889724" y="2410906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1576728" y="2607452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0744200" y="407436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9753600" y="1918442"/>
              <a:ext cx="2433961" cy="2308318"/>
              <a:chOff x="9753600" y="1918442"/>
              <a:chExt cx="2433961" cy="2308318"/>
            </a:xfrm>
          </p:grpSpPr>
          <p:cxnSp>
            <p:nvCxnSpPr>
              <p:cNvPr id="218" name="Straight Connector 217"/>
              <p:cNvCxnSpPr>
                <a:stCxn id="263" idx="4"/>
                <a:endCxn id="271" idx="0"/>
              </p:cNvCxnSpPr>
              <p:nvPr/>
            </p:nvCxnSpPr>
            <p:spPr>
              <a:xfrm>
                <a:off x="9889724" y="2068746"/>
                <a:ext cx="76200" cy="3421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64" idx="3"/>
                <a:endCxn id="271" idx="0"/>
              </p:cNvCxnSpPr>
              <p:nvPr/>
            </p:nvCxnSpPr>
            <p:spPr>
              <a:xfrm flipH="1">
                <a:off x="9965924" y="1918442"/>
                <a:ext cx="88161" cy="4924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71" idx="3"/>
                <a:endCxn id="262" idx="0"/>
              </p:cNvCxnSpPr>
              <p:nvPr/>
            </p:nvCxnSpPr>
            <p:spPr>
              <a:xfrm flipH="1">
                <a:off x="9753600" y="2540988"/>
                <a:ext cx="158442" cy="5427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71" idx="4"/>
                <a:endCxn id="261" idx="0"/>
              </p:cNvCxnSpPr>
              <p:nvPr/>
            </p:nvCxnSpPr>
            <p:spPr>
              <a:xfrm>
                <a:off x="9965924" y="2563306"/>
                <a:ext cx="17016" cy="4020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65" idx="3"/>
                <a:endCxn id="272" idx="7"/>
              </p:cNvCxnSpPr>
              <p:nvPr/>
            </p:nvCxnSpPr>
            <p:spPr>
              <a:xfrm flipH="1">
                <a:off x="11706810" y="2451842"/>
                <a:ext cx="74721" cy="177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67" idx="4"/>
                <a:endCxn id="272" idx="0"/>
              </p:cNvCxnSpPr>
              <p:nvPr/>
            </p:nvCxnSpPr>
            <p:spPr>
              <a:xfrm>
                <a:off x="11501761" y="2068746"/>
                <a:ext cx="151167" cy="5387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60" idx="6"/>
                <a:endCxn id="272" idx="2"/>
              </p:cNvCxnSpPr>
              <p:nvPr/>
            </p:nvCxnSpPr>
            <p:spPr>
              <a:xfrm flipV="1">
                <a:off x="11273161" y="2683652"/>
                <a:ext cx="303567" cy="14561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72" idx="5"/>
                <a:endCxn id="266" idx="2"/>
              </p:cNvCxnSpPr>
              <p:nvPr/>
            </p:nvCxnSpPr>
            <p:spPr>
              <a:xfrm>
                <a:off x="11706810" y="2737534"/>
                <a:ext cx="480751" cy="167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69" idx="6"/>
                <a:endCxn id="273" idx="2"/>
              </p:cNvCxnSpPr>
              <p:nvPr/>
            </p:nvCxnSpPr>
            <p:spPr>
              <a:xfrm>
                <a:off x="10118324" y="4074360"/>
                <a:ext cx="625876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73" idx="6"/>
                <a:endCxn id="268" idx="2"/>
              </p:cNvCxnSpPr>
              <p:nvPr/>
            </p:nvCxnSpPr>
            <p:spPr>
              <a:xfrm>
                <a:off x="10896600" y="4150560"/>
                <a:ext cx="681361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49" y="674631"/>
            <a:ext cx="2019433" cy="1514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 problems on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blipFill rotWithShape="1">
                <a:blip r:embed="rId3"/>
                <a:stretch>
                  <a:fillRect l="-1671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5325" y="4409047"/>
            <a:ext cx="378158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Arora-Mitchell-style “Divide and Conquer”,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asy  to implement in Massively Parallel Computational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1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21971" y="1890148"/>
            <a:ext cx="5401471" cy="2123658"/>
            <a:chOff x="3270587" y="1890148"/>
            <a:chExt cx="5401471" cy="2123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1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TextBox 129"/>
            <p:cNvSpPr txBox="1"/>
            <p:nvPr/>
          </p:nvSpPr>
          <p:spPr>
            <a:xfrm>
              <a:off x="5716152" y="2768128"/>
              <a:ext cx="29559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Need new theory!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361924"/>
            <a:ext cx="8588716" cy="2170781"/>
            <a:chOff x="222066" y="4361924"/>
            <a:chExt cx="8588716" cy="2170781"/>
          </a:xfrm>
        </p:grpSpPr>
        <p:cxnSp>
          <p:nvCxnSpPr>
            <p:cNvPr id="31" name="Straight Connector 30"/>
            <p:cNvCxnSpPr>
              <a:stCxn id="3" idx="1"/>
            </p:cNvCxnSpPr>
            <p:nvPr/>
          </p:nvCxnSpPr>
          <p:spPr>
            <a:xfrm>
              <a:off x="247649" y="4361924"/>
              <a:ext cx="8439151" cy="217078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2066" y="4409047"/>
              <a:ext cx="8588716" cy="19917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3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007"/>
            <a:ext cx="4157853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852" y="61974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Earth-Mover Distance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Computer vision: compare two pictures of moving objects (stars, MRI scans)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106157" cy="362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106156" cy="3623079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461448" y="3888475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197290" y="5334000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905000" y="4966648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209800" y="4218296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514600" y="3965812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04848" y="4040875"/>
            <a:ext cx="1053152" cy="1520588"/>
            <a:chOff x="5804848" y="4040875"/>
            <a:chExt cx="1053152" cy="1520588"/>
          </a:xfrm>
        </p:grpSpPr>
        <p:sp>
          <p:nvSpPr>
            <p:cNvPr id="12" name="5-Point Star 11"/>
            <p:cNvSpPr/>
            <p:nvPr/>
          </p:nvSpPr>
          <p:spPr>
            <a:xfrm>
              <a:off x="5804848" y="405452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388290" y="540906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660108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705600" y="4040875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2333094" y="4370696"/>
            <a:ext cx="257706" cy="67215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1584742" y="4040875"/>
            <a:ext cx="100188" cy="8984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5143E-6 L -0.45069 -2.4514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Computational 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points in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-dimensional space (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 constant)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machines, space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0&lt;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  <a:p>
                <a:pPr lvl="1"/>
                <a:r>
                  <a:rPr lang="en-US" dirty="0"/>
                  <a:t>Constant overhead in total space: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geometric </a:t>
                </a:r>
                <a:r>
                  <a:rPr lang="en-US" dirty="0" smtClean="0"/>
                  <a:t>problem (size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on a single machine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  <a:blipFill rotWithShape="1">
                <a:blip r:embed="rId2"/>
                <a:stretch>
                  <a:fillRect l="-1391" t="-2667" r="-348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06449"/>
            <a:ext cx="3505200" cy="21776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points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𝑠𝑖𝑧𝑒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blipFill rotWithShape="1">
                <a:blip r:embed="rId10"/>
                <a:stretch>
                  <a:fillRect r="-6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Computational </a:t>
            </a:r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running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Our work: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08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 smtClean="0"/>
                  <a:t>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86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</a:t>
            </a:r>
            <a:r>
              <a:rPr lang="en-US" sz="2400" b="1" dirty="0">
                <a:solidFill>
                  <a:srgbClr val="0070C0"/>
                </a:solidFill>
              </a:rPr>
              <a:t>Goodrich-Sitchinava-Zhang’11, ..., </a:t>
            </a:r>
            <a:r>
              <a:rPr lang="en-US" sz="2400" b="1" dirty="0" err="1">
                <a:solidFill>
                  <a:srgbClr val="0070C0"/>
                </a:solidFill>
              </a:rPr>
              <a:t>Beame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Koutris</a:t>
            </a:r>
            <a:r>
              <a:rPr lang="en-US" sz="2400" b="1" dirty="0">
                <a:solidFill>
                  <a:srgbClr val="0070C0"/>
                </a:solidFill>
              </a:rPr>
              <a:t>, Suciu’13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</a:t>
            </a:r>
            <a:r>
              <a:rPr lang="en-US" dirty="0" smtClean="0"/>
              <a:t>Dryad, </a:t>
            </a:r>
            <a:r>
              <a:rPr lang="en-US" dirty="0" smtClean="0"/>
              <a:t>… 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lower bounds</a:t>
            </a:r>
          </a:p>
          <a:p>
            <a:pPr marL="742950" lvl="2" indent="-342900"/>
            <a:r>
              <a:rPr lang="en-US" dirty="0" smtClean="0"/>
              <a:t>Between </a:t>
            </a:r>
            <a:r>
              <a:rPr lang="en-US" b="1" dirty="0" smtClean="0"/>
              <a:t>linear sketching</a:t>
            </a:r>
            <a:r>
              <a:rPr lang="en-US" dirty="0" smtClean="0"/>
              <a:t> and </a:t>
            </a:r>
            <a:r>
              <a:rPr lang="en-US" b="1" dirty="0" smtClean="0"/>
              <a:t>streaming with sorting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Previous 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</m:oMath>
                </a14:m>
                <a:r>
                  <a:rPr lang="en-US" dirty="0"/>
                  <a:t> solution size) </a:t>
                </a:r>
              </a:p>
              <a:p>
                <a:pPr marL="914400" lvl="2" indent="0">
                  <a:buNone/>
                </a:pPr>
                <a:r>
                  <a:rPr lang="en-US" dirty="0"/>
                  <a:t>“Filtering”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WWW’11]</a:t>
                </a: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(</a:t>
                </a:r>
                <a:r>
                  <a:rPr lang="en-US" dirty="0" err="1"/>
                  <a:t>s,t</a:t>
                </a:r>
                <a:r>
                  <a:rPr lang="en-US" dirty="0"/>
                  <a:t>)-connectivity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319215"/>
            <a:ext cx="2105592" cy="13647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715000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77077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Theory Seminar: Fall 14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/>
                  <a:t>Fridays 12pm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1pm</a:t>
                </a:r>
              </a:p>
              <a:p>
                <a:r>
                  <a:rPr lang="en-US" dirty="0" smtClean="0"/>
                  <a:t>512 Levine / 612 Levine</a:t>
                </a:r>
              </a:p>
              <a:p>
                <a:pPr lvl="1"/>
                <a:r>
                  <a:rPr lang="en-US" dirty="0" smtClean="0"/>
                  <a:t>Homepage: </a:t>
                </a:r>
                <a:r>
                  <a:rPr lang="en-US" dirty="0" smtClean="0">
                    <a:hlinkClick r:id="rId2"/>
                  </a:rPr>
                  <a:t>http</a:t>
                </a:r>
                <a:r>
                  <a:rPr lang="en-US" dirty="0">
                    <a:hlinkClick r:id="rId2"/>
                  </a:rPr>
                  <a:t>://theory.cis.upenn.edu/seminar/</a:t>
                </a:r>
                <a:r>
                  <a:rPr lang="en-US" dirty="0"/>
                  <a:t> 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Google Calendar: see link above</a:t>
                </a:r>
              </a:p>
              <a:p>
                <a:r>
                  <a:rPr lang="en-US" dirty="0" smtClean="0"/>
                  <a:t>Announcements:</a:t>
                </a:r>
              </a:p>
              <a:p>
                <a:pPr lvl="1"/>
                <a:r>
                  <a:rPr lang="en-US" dirty="0" smtClean="0"/>
                  <a:t>Theory list: </a:t>
                </a:r>
                <a:r>
                  <a:rPr lang="en-US" sz="2400" dirty="0">
                    <a:hlinkClick r:id="rId3"/>
                  </a:rPr>
                  <a:t>http://lists.seas.upenn.edu/mailman/listinfo/theory-group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4"/>
                <a:stretch>
                  <a:fillRect l="-157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46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𝒎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464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4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3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“Solve-And-Sketch” Framework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time</a:t>
                </a:r>
                <a:r>
                  <a:rPr lang="en-US" dirty="0"/>
                  <a:t>: 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dimension</a:t>
                </a:r>
              </a:p>
              <a:p>
                <a:pPr lvl="1"/>
                <a:r>
                  <a:rPr lang="en-US" dirty="0"/>
                  <a:t>Basic version is teachable (Jelani Nelson’s ``</a:t>
                </a:r>
                <a:r>
                  <a:rPr lang="en-US" b="1" dirty="0"/>
                  <a:t>Big Data</a:t>
                </a:r>
                <a:r>
                  <a:rPr lang="en-US" dirty="0"/>
                  <a:t>’’ class at </a:t>
                </a:r>
                <a:r>
                  <a:rPr lang="en-US" b="1" dirty="0"/>
                  <a:t>Harvard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Implementation in progress…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t="-1478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(1+</m:t>
                    </m:r>
                    <m:r>
                      <a:rPr lang="en-US" sz="2800" i="1" dirty="0" smtClean="0"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Earth-Mover Distance, Transportation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Cost</a:t>
                </a:r>
              </a:p>
              <a:p>
                <a:r>
                  <a:rPr lang="en-US" sz="2400" dirty="0"/>
                  <a:t>No simple “divide-and-conquer” Arora-Mitchell-style algorithm (unlike for general matching)</a:t>
                </a:r>
              </a:p>
              <a:p>
                <a:r>
                  <a:rPr lang="en-US" sz="2400" dirty="0"/>
                  <a:t>Only recently sequential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1+</m:t>
                        </m:r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apprxoimation</a:t>
                </a:r>
                <a:r>
                  <a:rPr lang="en-US" sz="2400" dirty="0"/>
                  <a:t>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time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Sharathkumar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Agarwal ‘12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]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/>
                  <a:t>Our approach</a:t>
                </a:r>
                <a:r>
                  <a:rPr lang="en-US" sz="2800" dirty="0" smtClean="0"/>
                  <a:t> (convex sketching):</a:t>
                </a:r>
              </a:p>
              <a:p>
                <a:r>
                  <a:rPr lang="en-US" sz="2800" dirty="0" smtClean="0"/>
                  <a:t>Switch to the flow-based version</a:t>
                </a:r>
              </a:p>
              <a:p>
                <a:r>
                  <a:rPr lang="en-US" sz="2800" dirty="0" smtClean="0"/>
                  <a:t>In every cell, send the flow to the closest net-point until we can connect the net points</a:t>
                </a:r>
              </a:p>
              <a:p>
                <a:endParaRPr lang="en-US" sz="28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8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Convex sketching the cost function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dirty="0" smtClean="0"/>
                  <a:t> net points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= the cost of routing fixed amounts of flow through the net points</a:t>
                </a:r>
              </a:p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’=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 +</m:t>
                    </m:r>
                  </m:oMath>
                </a14:m>
                <a:r>
                  <a:rPr lang="en-US" dirty="0" smtClean="0"/>
                  <a:t> “normalization” is monotone, convex and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,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)-sketch it using a lower convex hull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14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http://grigory.us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Open problems:</a:t>
                </a:r>
              </a:p>
              <a:p>
                <a:r>
                  <a:rPr lang="en-US" dirty="0" err="1" smtClean="0"/>
                  <a:t>Exetension</a:t>
                </a:r>
                <a:r>
                  <a:rPr lang="en-US" dirty="0" smtClean="0"/>
                  <a:t> to high dimensions?</a:t>
                </a:r>
              </a:p>
              <a:p>
                <a:pPr lvl="1"/>
                <a:r>
                  <a:rPr lang="en-US" dirty="0"/>
                  <a:t>Probably no, reduce from connectivity =&gt; conditional lower bound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 for MST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difficult setting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(can do </a:t>
                </a:r>
                <a:r>
                  <a:rPr lang="en-US" dirty="0"/>
                  <a:t>JL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Streaming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EMD</a:t>
                </a:r>
                <a:r>
                  <a:rPr lang="en-US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Transporation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Cost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Our work: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First </a:t>
                </a:r>
                <a:r>
                  <a:rPr lang="en-US" dirty="0" smtClean="0"/>
                  <a:t>near-linear time algorithm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Transportation Cost</a:t>
                </a:r>
              </a:p>
              <a:p>
                <a:pPr lvl="1"/>
                <a:r>
                  <a:rPr lang="en-US" dirty="0" smtClean="0"/>
                  <a:t>Is it possible to reconstruct the solution itself?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  <a:blipFill rotWithShape="1">
                <a:blip r:embed="rId3"/>
                <a:stretch>
                  <a:fillRect l="-1754" t="-2586" r="-982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“The Big </a:t>
            </a:r>
            <a:r>
              <a:rPr lang="en-US" strike="sngStrike" dirty="0" smtClean="0">
                <a:solidFill>
                  <a:srgbClr val="0070C0"/>
                </a:solidFill>
              </a:rPr>
              <a:t>Bang</a:t>
            </a:r>
            <a:r>
              <a:rPr lang="en-US" dirty="0" smtClean="0">
                <a:solidFill>
                  <a:srgbClr val="0070C0"/>
                </a:solidFill>
              </a:rPr>
              <a:t> Data </a:t>
            </a:r>
            <a:r>
              <a:rPr lang="en-US" dirty="0">
                <a:solidFill>
                  <a:srgbClr val="0070C0"/>
                </a:solidFill>
              </a:rPr>
              <a:t>Theory”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/>
                  <a:t>should TCS say about big data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Usually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1" dirty="0"/>
                  <a:t>Running </a:t>
                </a:r>
                <a:r>
                  <a:rPr lang="en-US" b="1" dirty="0" smtClean="0"/>
                  <a:t>time</a:t>
                </a:r>
                <a:r>
                  <a:rPr lang="en-US" dirty="0" smtClean="0"/>
                  <a:t>: (almost) linear,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, …</a:t>
                </a:r>
              </a:p>
              <a:p>
                <a:pPr lvl="1"/>
                <a:r>
                  <a:rPr lang="en-US" b="1" dirty="0" smtClean="0"/>
                  <a:t>Space</a:t>
                </a:r>
                <a:r>
                  <a:rPr lang="en-US" dirty="0" smtClean="0"/>
                  <a:t>: linear,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, …</a:t>
                </a:r>
              </a:p>
              <a:p>
                <a:pPr lvl="1"/>
                <a:r>
                  <a:rPr lang="en-US" b="1" dirty="0" smtClean="0"/>
                  <a:t>Approximation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 +</m:t>
                        </m:r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best possible, … </a:t>
                </a:r>
              </a:p>
              <a:p>
                <a:pPr lvl="1"/>
                <a:r>
                  <a:rPr lang="en-US" b="1" dirty="0" smtClean="0"/>
                  <a:t>Randomness</a:t>
                </a:r>
                <a:r>
                  <a:rPr lang="en-US" dirty="0" smtClean="0"/>
                  <a:t>: as little as possible, … </a:t>
                </a:r>
                <a:endParaRPr lang="en-US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Special focus today: </a:t>
                </a:r>
                <a:r>
                  <a:rPr lang="en-US" sz="4700" b="1" dirty="0"/>
                  <a:t>round</a:t>
                </a:r>
                <a:r>
                  <a:rPr lang="en-US" dirty="0"/>
                  <a:t> </a:t>
                </a:r>
                <a:r>
                  <a:rPr lang="en-US" dirty="0" smtClean="0"/>
                  <a:t>complexity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876800"/>
            <a:ext cx="7315200" cy="8382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Round Complexity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Information-theoretic measure of performance</a:t>
            </a:r>
            <a:endParaRPr lang="en-US" dirty="0" smtClean="0"/>
          </a:p>
          <a:p>
            <a:r>
              <a:rPr lang="en-US" dirty="0" smtClean="0"/>
              <a:t>Tools from information theory (Shannon’48)</a:t>
            </a:r>
          </a:p>
          <a:p>
            <a:r>
              <a:rPr lang="en-US" dirty="0" smtClean="0"/>
              <a:t>Unconditional results (lower bounds)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Example today: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Approximating Geometric Graph Problems	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7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1930-50s: Given a graph and an optimization problem…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4303"/>
            <a:ext cx="3961709" cy="320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17340"/>
            <a:ext cx="4341695" cy="3201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" y="5960342"/>
            <a:ext cx="388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Transportation </a:t>
            </a:r>
            <a:r>
              <a:rPr lang="en-US" sz="2400" dirty="0" smtClean="0"/>
              <a:t>Problem:</a:t>
            </a:r>
            <a:endParaRPr lang="en-US" sz="2400" dirty="0"/>
          </a:p>
          <a:p>
            <a:r>
              <a:rPr lang="en-US" sz="2400" dirty="0" err="1" smtClean="0"/>
              <a:t>Tolstoi</a:t>
            </a:r>
            <a:r>
              <a:rPr lang="en-US" sz="2400" dirty="0" smtClean="0"/>
              <a:t> [1930]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918869"/>
            <a:ext cx="525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Cut</a:t>
            </a:r>
            <a:r>
              <a:rPr lang="en-US" sz="2400" dirty="0"/>
              <a:t> </a:t>
            </a:r>
            <a:r>
              <a:rPr lang="en-US" sz="2400" dirty="0" smtClean="0"/>
              <a:t>(RAND): </a:t>
            </a:r>
          </a:p>
          <a:p>
            <a:r>
              <a:rPr lang="en-US" sz="2400" dirty="0" smtClean="0"/>
              <a:t>Harris and Ross [1955] </a:t>
            </a:r>
            <a:r>
              <a:rPr lang="en-US" dirty="0" smtClean="0"/>
              <a:t>(declassified,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1960s: Single processor, main memory (IBM 360)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6960"/>
            <a:ext cx="34290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1970s: NP-complete problem – hard to solve exactly in time polynomial in the input size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2655572" cy="3886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37777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b="1" dirty="0" smtClean="0"/>
              <a:t>Black Book</a:t>
            </a:r>
            <a:r>
              <a:rPr lang="en-US" sz="4400" dirty="0" smtClean="0"/>
              <a:t>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08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Approximate with multiplicative error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on the </a:t>
                </a:r>
                <a:r>
                  <a:rPr lang="en-US" b="1" dirty="0" smtClean="0"/>
                  <a:t>worst-case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𝑚𝑎𝑥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𝐴𝑙𝑔𝑜𝑟𝑖𝑡h𝑚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𝑂𝑝𝑡𝑖𝑚𝑢𝑚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Generic methods:</a:t>
                </a:r>
              </a:p>
              <a:p>
                <a:r>
                  <a:rPr lang="en-US" dirty="0" smtClean="0"/>
                  <a:t>Linear programming </a:t>
                </a:r>
              </a:p>
              <a:p>
                <a:r>
                  <a:rPr lang="en-US" dirty="0" err="1" smtClean="0"/>
                  <a:t>Semidefinite</a:t>
                </a:r>
                <a:r>
                  <a:rPr lang="en-US" dirty="0"/>
                  <a:t> </a:t>
                </a:r>
                <a:r>
                  <a:rPr lang="en-US" dirty="0" smtClean="0"/>
                  <a:t>programming</a:t>
                </a:r>
              </a:p>
              <a:p>
                <a:r>
                  <a:rPr lang="en-US" dirty="0" smtClean="0"/>
                  <a:t>Hierarchies of linear and </a:t>
                </a:r>
                <a:r>
                  <a:rPr lang="en-US" dirty="0" err="1" smtClean="0"/>
                  <a:t>semidefinite</a:t>
                </a:r>
                <a:r>
                  <a:rPr lang="en-US" dirty="0" smtClean="0"/>
                  <a:t> programs</a:t>
                </a:r>
              </a:p>
              <a:p>
                <a:r>
                  <a:rPr lang="en-US" dirty="0" smtClean="0"/>
                  <a:t>Sum-of-squares hierarchies</a:t>
                </a:r>
              </a:p>
              <a:p>
                <a:r>
                  <a:rPr lang="en-US" dirty="0" smtClean="0"/>
                  <a:t>…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5029200"/>
              </a:xfrm>
              <a:blipFill rotWithShape="1">
                <a:blip r:embed="rId3"/>
                <a:stretch>
                  <a:fillRect l="-1642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5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88368"/>
            <a:ext cx="3429000" cy="415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5" y="2652648"/>
            <a:ext cx="4341695" cy="3201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dirty="0" smtClean="0">
                <a:solidFill>
                  <a:srgbClr val="0070C0"/>
                </a:solidFill>
              </a:rPr>
              <a:t>ew: Approximating Geometric Problems in Parallel Models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1930-70s to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979394"/>
            <a:ext cx="3979801" cy="271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1" y="2716242"/>
            <a:ext cx="4315419" cy="3236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92" y="2094881"/>
            <a:ext cx="3781416" cy="4756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37" y="2530242"/>
            <a:ext cx="2655572" cy="38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2050</Words>
  <Application>Microsoft Office PowerPoint</Application>
  <PresentationFormat>On-screen Show (4:3)</PresentationFormat>
  <Paragraphs>269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Parallel Algorithms for Geometric Graph Problems</vt:lpstr>
      <vt:lpstr>Theory Seminar: Fall 14</vt:lpstr>
      <vt:lpstr>“The Big Bang Data Theory”</vt:lpstr>
      <vt:lpstr>Round Complexity</vt:lpstr>
      <vt:lpstr>Approximation in Graphs</vt:lpstr>
      <vt:lpstr>Approximation in Graphs</vt:lpstr>
      <vt:lpstr>Approximation in Graphs</vt:lpstr>
      <vt:lpstr>Approximation in Graphs</vt:lpstr>
      <vt:lpstr>The New: Approximating Geometric Problems in Parallel Models</vt:lpstr>
      <vt:lpstr>The New: Approximating Geometric Problems in Parallel Models</vt:lpstr>
      <vt:lpstr>Geometric Graph Problems</vt:lpstr>
      <vt:lpstr>MST: Single Linkage Clustering</vt:lpstr>
      <vt:lpstr>Earth-Mover Distance</vt:lpstr>
      <vt:lpstr>Computational Model</vt:lpstr>
      <vt:lpstr>Computational Model</vt:lpstr>
      <vt:lpstr>MapReduce-style computations</vt:lpstr>
      <vt:lpstr>Models of parallel computation</vt:lpstr>
      <vt:lpstr>Previous work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“Solve-And-Sketch” Framework</vt:lpstr>
      <vt:lpstr>“Solve-And-Sketch” Framework</vt:lpstr>
      <vt:lpstr>“Solve-And-Sketch” Framework</vt:lpstr>
      <vt:lpstr>Thank you! http://grigory.us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88</cp:revision>
  <dcterms:created xsi:type="dcterms:W3CDTF">2014-03-03T23:23:25Z</dcterms:created>
  <dcterms:modified xsi:type="dcterms:W3CDTF">2014-08-29T18:28:17Z</dcterms:modified>
</cp:coreProperties>
</file>