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0" r:id="rId2"/>
    <p:sldId id="318" r:id="rId3"/>
    <p:sldId id="317" r:id="rId4"/>
    <p:sldId id="319" r:id="rId5"/>
    <p:sldId id="320" r:id="rId6"/>
    <p:sldId id="335" r:id="rId7"/>
    <p:sldId id="336" r:id="rId8"/>
    <p:sldId id="322" r:id="rId9"/>
    <p:sldId id="338" r:id="rId10"/>
    <p:sldId id="337" r:id="rId11"/>
    <p:sldId id="324" r:id="rId12"/>
    <p:sldId id="325" r:id="rId13"/>
    <p:sldId id="323" r:id="rId14"/>
    <p:sldId id="343" r:id="rId15"/>
    <p:sldId id="342" r:id="rId16"/>
    <p:sldId id="344" r:id="rId17"/>
    <p:sldId id="326" r:id="rId18"/>
    <p:sldId id="333" r:id="rId19"/>
    <p:sldId id="345" r:id="rId20"/>
    <p:sldId id="327" r:id="rId21"/>
    <p:sldId id="334" r:id="rId22"/>
    <p:sldId id="331" r:id="rId23"/>
    <p:sldId id="330" r:id="rId24"/>
    <p:sldId id="332" r:id="rId25"/>
    <p:sldId id="339" r:id="rId26"/>
    <p:sldId id="340" r:id="rId27"/>
    <p:sldId id="321" r:id="rId28"/>
    <p:sldId id="346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0" autoAdjust="0"/>
    <p:restoredTop sz="94660"/>
  </p:normalViewPr>
  <p:slideViewPr>
    <p:cSldViewPr>
      <p:cViewPr>
        <p:scale>
          <a:sx n="185" d="100"/>
          <a:sy n="185" d="100"/>
        </p:scale>
        <p:origin x="776" y="-7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94005-5635-4437-8201-190AD5E5B1CC}" type="datetimeFigureOut">
              <a:rPr lang="en-US" smtClean="0"/>
              <a:t>3/9/19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FCFAC-60D8-479F-888F-BB47A85A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9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C6A7-A4BF-4E87-BB99-2A22D8E0F5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2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5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5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0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3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2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3/9/19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6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3/9/19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3/9/19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0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3/9/19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2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3/9/19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3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3/9/19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0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013D-D768-427B-B823-21CF93381955}" type="datetimeFigureOut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1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49530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4400" b="1" dirty="0" err="1">
                <a:solidFill>
                  <a:schemeClr val="tx1"/>
                </a:solidFill>
              </a:rPr>
              <a:t>Grigory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Yaroslavtsev</a:t>
            </a:r>
            <a:endParaRPr lang="en-US" sz="4400" b="1" dirty="0">
              <a:solidFill>
                <a:schemeClr val="tx1"/>
              </a:solidFill>
            </a:endParaRPr>
          </a:p>
          <a:p>
            <a:r>
              <a:rPr lang="en-US" sz="2600" b="1" dirty="0">
                <a:solidFill>
                  <a:schemeClr val="tx1"/>
                </a:solidFill>
              </a:rPr>
              <a:t>Indiana University (Bloomington)</a:t>
            </a:r>
          </a:p>
          <a:p>
            <a:r>
              <a:rPr lang="en-US" b="1" dirty="0">
                <a:solidFill>
                  <a:schemeClr val="tx1"/>
                </a:solidFill>
                <a:hlinkClick r:id="rId2"/>
              </a:rPr>
              <a:t>http://grigory.us</a:t>
            </a:r>
            <a:r>
              <a:rPr lang="en-US" b="1" dirty="0">
                <a:solidFill>
                  <a:srgbClr val="FF0000"/>
                </a:solidFill>
              </a:rPr>
              <a:t>/blog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16541" y="102197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Advances in Hierarchical Clustering </a:t>
            </a:r>
          </a:p>
          <a:p>
            <a:pPr algn="ctr"/>
            <a:r>
              <a:rPr lang="en-US" sz="4400" b="1" dirty="0"/>
              <a:t>of Vector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648200"/>
            <a:ext cx="2651760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156466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Joint work with Moses </a:t>
            </a:r>
            <a:r>
              <a:rPr lang="en-US" sz="3200" dirty="0" err="1"/>
              <a:t>Charikar</a:t>
            </a:r>
            <a:r>
              <a:rPr lang="en-US" sz="3200" dirty="0"/>
              <a:t>, </a:t>
            </a:r>
            <a:r>
              <a:rPr lang="en-US" sz="3200" dirty="0" err="1"/>
              <a:t>Vaggos</a:t>
            </a:r>
            <a:r>
              <a:rPr lang="en-US" sz="3200" dirty="0"/>
              <a:t> </a:t>
            </a:r>
            <a:r>
              <a:rPr lang="en-US" sz="3200" dirty="0" err="1"/>
              <a:t>Chatziafratis</a:t>
            </a:r>
            <a:r>
              <a:rPr lang="en-US" sz="3200" dirty="0"/>
              <a:t>, Rad </a:t>
            </a:r>
            <a:r>
              <a:rPr lang="en-US" sz="3200" dirty="0" err="1"/>
              <a:t>Niazadeh</a:t>
            </a:r>
            <a:r>
              <a:rPr lang="en-US" sz="3200" dirty="0"/>
              <a:t> (Stanford), AISTATS’19</a:t>
            </a:r>
          </a:p>
        </p:txBody>
      </p:sp>
    </p:spTree>
    <p:extLst>
      <p:ext uri="{BB962C8B-B14F-4D97-AF65-F5344CB8AC3E}">
        <p14:creationId xmlns:p14="http://schemas.microsoft.com/office/powerpoint/2010/main" val="3135351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8584C3A-CE32-C844-B10F-95E0A295B733}"/>
              </a:ext>
            </a:extLst>
          </p:cNvPr>
          <p:cNvCxnSpPr>
            <a:cxnSpLocks/>
          </p:cNvCxnSpPr>
          <p:nvPr/>
        </p:nvCxnSpPr>
        <p:spPr>
          <a:xfrm flipV="1">
            <a:off x="2196196" y="5082021"/>
            <a:ext cx="5500347" cy="6540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6EBDAF8-D0DC-2140-8A48-37F9545A8A9C}"/>
              </a:ext>
            </a:extLst>
          </p:cNvPr>
          <p:cNvCxnSpPr>
            <a:cxnSpLocks/>
          </p:cNvCxnSpPr>
          <p:nvPr/>
        </p:nvCxnSpPr>
        <p:spPr>
          <a:xfrm flipV="1">
            <a:off x="2196196" y="5079867"/>
            <a:ext cx="3792174" cy="6492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0747998-1450-7448-9121-0709F54EA3E6}"/>
              </a:ext>
            </a:extLst>
          </p:cNvPr>
          <p:cNvCxnSpPr>
            <a:cxnSpLocks/>
          </p:cNvCxnSpPr>
          <p:nvPr/>
        </p:nvCxnSpPr>
        <p:spPr>
          <a:xfrm>
            <a:off x="2196196" y="5033781"/>
            <a:ext cx="5500347" cy="482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47D4949-B101-A246-AF29-B3C9DD131BF8}"/>
              </a:ext>
            </a:extLst>
          </p:cNvPr>
          <p:cNvCxnSpPr>
            <a:cxnSpLocks/>
          </p:cNvCxnSpPr>
          <p:nvPr/>
        </p:nvCxnSpPr>
        <p:spPr>
          <a:xfrm>
            <a:off x="2196196" y="3660064"/>
            <a:ext cx="5500347" cy="154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5527D88-8BB8-7A44-948F-FB09C22723C8}"/>
              </a:ext>
            </a:extLst>
          </p:cNvPr>
          <p:cNvCxnSpPr>
            <a:cxnSpLocks/>
          </p:cNvCxnSpPr>
          <p:nvPr/>
        </p:nvCxnSpPr>
        <p:spPr>
          <a:xfrm>
            <a:off x="2196196" y="4365704"/>
            <a:ext cx="4648200" cy="309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A197E9E-C7EF-0F4A-B8A3-D22DD0313874}"/>
              </a:ext>
            </a:extLst>
          </p:cNvPr>
          <p:cNvCxnSpPr>
            <a:cxnSpLocks/>
            <a:endCxn id="68" idx="2"/>
          </p:cNvCxnSpPr>
          <p:nvPr/>
        </p:nvCxnSpPr>
        <p:spPr>
          <a:xfrm>
            <a:off x="2209800" y="2971800"/>
            <a:ext cx="4482196" cy="426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2FD89CD-0937-1B48-A786-7A0B3F2127D5}"/>
              </a:ext>
            </a:extLst>
          </p:cNvPr>
          <p:cNvGrpSpPr/>
          <p:nvPr/>
        </p:nvGrpSpPr>
        <p:grpSpPr>
          <a:xfrm>
            <a:off x="2043796" y="2819400"/>
            <a:ext cx="5805147" cy="3097444"/>
            <a:chOff x="1828800" y="3124200"/>
            <a:chExt cx="5805147" cy="309744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36AC7C8-DBA7-904B-B0EC-B0F392A3A6F6}"/>
                </a:ext>
              </a:extLst>
            </p:cNvPr>
            <p:cNvSpPr/>
            <p:nvPr/>
          </p:nvSpPr>
          <p:spPr>
            <a:xfrm>
              <a:off x="1828800" y="4503758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D5858C7-25B1-3444-9A6E-81794AE906AC}"/>
                </a:ext>
              </a:extLst>
            </p:cNvPr>
            <p:cNvSpPr/>
            <p:nvPr/>
          </p:nvSpPr>
          <p:spPr>
            <a:xfrm>
              <a:off x="3536973" y="4530296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4657B3B-2700-3E4C-9865-7B0D76051069}"/>
                </a:ext>
              </a:extLst>
            </p:cNvPr>
            <p:cNvSpPr/>
            <p:nvPr/>
          </p:nvSpPr>
          <p:spPr>
            <a:xfrm>
              <a:off x="1828800" y="3813979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FAFFBD5-49B7-EF47-87FD-F5D38DD59744}"/>
                </a:ext>
              </a:extLst>
            </p:cNvPr>
            <p:cNvSpPr/>
            <p:nvPr/>
          </p:nvSpPr>
          <p:spPr>
            <a:xfrm>
              <a:off x="1828800" y="3124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4F2E415-8C99-1C4D-A206-E92F45DF4FA1}"/>
                </a:ext>
              </a:extLst>
            </p:cNvPr>
            <p:cNvSpPr/>
            <p:nvPr/>
          </p:nvSpPr>
          <p:spPr>
            <a:xfrm>
              <a:off x="1828800" y="5193537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AE0355B-09A4-CC4B-9827-B86B0FD921A9}"/>
                </a:ext>
              </a:extLst>
            </p:cNvPr>
            <p:cNvSpPr/>
            <p:nvPr/>
          </p:nvSpPr>
          <p:spPr>
            <a:xfrm>
              <a:off x="1828800" y="5883316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A37525A-7FA1-1542-85CA-A789B80B4207}"/>
                </a:ext>
              </a:extLst>
            </p:cNvPr>
            <p:cNvSpPr/>
            <p:nvPr/>
          </p:nvSpPr>
          <p:spPr>
            <a:xfrm>
              <a:off x="2684826" y="4503758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AA65570-D706-CC47-A51F-1414437517F0}"/>
                </a:ext>
              </a:extLst>
            </p:cNvPr>
            <p:cNvSpPr/>
            <p:nvPr/>
          </p:nvSpPr>
          <p:spPr>
            <a:xfrm>
              <a:off x="3540852" y="3133344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9E6D469-F1FA-4545-BE73-ED17B5CEA3D3}"/>
                </a:ext>
              </a:extLst>
            </p:cNvPr>
            <p:cNvSpPr/>
            <p:nvPr/>
          </p:nvSpPr>
          <p:spPr>
            <a:xfrm>
              <a:off x="2684826" y="3133344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F5D6318-3F83-F842-9038-A0836D54A9A0}"/>
                </a:ext>
              </a:extLst>
            </p:cNvPr>
            <p:cNvSpPr/>
            <p:nvPr/>
          </p:nvSpPr>
          <p:spPr>
            <a:xfrm>
              <a:off x="5620974" y="4537286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065FF39-CC8A-0549-A669-4D6C2AA6A434}"/>
                </a:ext>
              </a:extLst>
            </p:cNvPr>
            <p:cNvSpPr/>
            <p:nvPr/>
          </p:nvSpPr>
          <p:spPr>
            <a:xfrm>
              <a:off x="7329147" y="5227065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58F99FF-B5F4-4C41-9C0E-7C9982F3483D}"/>
                </a:ext>
              </a:extLst>
            </p:cNvPr>
            <p:cNvSpPr/>
            <p:nvPr/>
          </p:nvSpPr>
          <p:spPr>
            <a:xfrm>
              <a:off x="5620974" y="3847507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25A01EC-E42D-AA4F-B7FC-9DC3C25FBE64}"/>
                </a:ext>
              </a:extLst>
            </p:cNvPr>
            <p:cNvSpPr/>
            <p:nvPr/>
          </p:nvSpPr>
          <p:spPr>
            <a:xfrm>
              <a:off x="5620974" y="3157728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5373698-8486-9842-811A-DA45BFCE419C}"/>
                </a:ext>
              </a:extLst>
            </p:cNvPr>
            <p:cNvSpPr/>
            <p:nvPr/>
          </p:nvSpPr>
          <p:spPr>
            <a:xfrm>
              <a:off x="5620974" y="5227065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883C432-2704-A242-9CF9-B2728692D8DF}"/>
                </a:ext>
              </a:extLst>
            </p:cNvPr>
            <p:cNvSpPr/>
            <p:nvPr/>
          </p:nvSpPr>
          <p:spPr>
            <a:xfrm>
              <a:off x="5620974" y="5916844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0ACC36B-3FAA-2B44-AB5A-CE2C7BC4098D}"/>
                </a:ext>
              </a:extLst>
            </p:cNvPr>
            <p:cNvSpPr/>
            <p:nvPr/>
          </p:nvSpPr>
          <p:spPr>
            <a:xfrm>
              <a:off x="6477000" y="4537286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E5DB7DB-AC1D-0F45-8D9D-B22055B0D6E0}"/>
                </a:ext>
              </a:extLst>
            </p:cNvPr>
            <p:cNvSpPr/>
            <p:nvPr/>
          </p:nvSpPr>
          <p:spPr>
            <a:xfrm>
              <a:off x="7329147" y="3847507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FC7E80C-ACD5-734B-A869-36B6CA052DE6}"/>
                </a:ext>
              </a:extLst>
            </p:cNvPr>
            <p:cNvSpPr/>
            <p:nvPr/>
          </p:nvSpPr>
          <p:spPr>
            <a:xfrm>
              <a:off x="6477000" y="3166872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F1B2CF3-1634-3848-965E-1BA4A930B129}"/>
                </a:ext>
              </a:extLst>
            </p:cNvPr>
            <p:cNvSpPr/>
            <p:nvPr/>
          </p:nvSpPr>
          <p:spPr>
            <a:xfrm>
              <a:off x="6477000" y="5916844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D629FCB-3706-0845-B282-A94EA7EB6650}"/>
              </a:ext>
            </a:extLst>
          </p:cNvPr>
          <p:cNvCxnSpPr>
            <a:cxnSpLocks/>
          </p:cNvCxnSpPr>
          <p:nvPr/>
        </p:nvCxnSpPr>
        <p:spPr>
          <a:xfrm>
            <a:off x="2196196" y="5736118"/>
            <a:ext cx="4648200" cy="426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997B780-71FC-1C41-82CB-AC71111DBE5F}"/>
              </a:ext>
            </a:extLst>
          </p:cNvPr>
          <p:cNvCxnSpPr>
            <a:cxnSpLocks/>
          </p:cNvCxnSpPr>
          <p:nvPr/>
        </p:nvCxnSpPr>
        <p:spPr>
          <a:xfrm flipV="1">
            <a:off x="2209800" y="4403620"/>
            <a:ext cx="3778570" cy="6518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B5E3F86-FE7F-B040-9F15-C738DB627892}"/>
              </a:ext>
            </a:extLst>
          </p:cNvPr>
          <p:cNvCxnSpPr>
            <a:cxnSpLocks/>
          </p:cNvCxnSpPr>
          <p:nvPr/>
        </p:nvCxnSpPr>
        <p:spPr>
          <a:xfrm flipV="1">
            <a:off x="2209800" y="3714147"/>
            <a:ext cx="3778570" cy="65155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6E89A93-381C-474E-8C0B-CFF534301ECB}"/>
              </a:ext>
            </a:extLst>
          </p:cNvPr>
          <p:cNvCxnSpPr>
            <a:cxnSpLocks/>
          </p:cNvCxnSpPr>
          <p:nvPr/>
        </p:nvCxnSpPr>
        <p:spPr>
          <a:xfrm flipV="1">
            <a:off x="2202998" y="2999241"/>
            <a:ext cx="3778570" cy="65155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2CE2240-D5D6-4848-BB6E-4377AA0136F9}"/>
              </a:ext>
            </a:extLst>
          </p:cNvPr>
          <p:cNvCxnSpPr>
            <a:cxnSpLocks/>
          </p:cNvCxnSpPr>
          <p:nvPr/>
        </p:nvCxnSpPr>
        <p:spPr>
          <a:xfrm flipV="1">
            <a:off x="2209800" y="3696884"/>
            <a:ext cx="5486743" cy="6688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92DA9FE-8F25-EB4A-A87F-1CE42ADC78E3}"/>
              </a:ext>
            </a:extLst>
          </p:cNvPr>
          <p:cNvCxnSpPr>
            <a:cxnSpLocks/>
          </p:cNvCxnSpPr>
          <p:nvPr/>
        </p:nvCxnSpPr>
        <p:spPr>
          <a:xfrm flipV="1">
            <a:off x="2196196" y="4398785"/>
            <a:ext cx="4648200" cy="6423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4D84806-ED8B-AF45-8477-0A5C81373ED6}"/>
              </a:ext>
            </a:extLst>
          </p:cNvPr>
          <p:cNvCxnSpPr>
            <a:cxnSpLocks/>
          </p:cNvCxnSpPr>
          <p:nvPr/>
        </p:nvCxnSpPr>
        <p:spPr>
          <a:xfrm flipV="1">
            <a:off x="2202998" y="3019307"/>
            <a:ext cx="4641398" cy="65319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F86DDA5-80D3-EA42-9659-346B93CC6029}"/>
              </a:ext>
            </a:extLst>
          </p:cNvPr>
          <p:cNvCxnSpPr>
            <a:cxnSpLocks/>
          </p:cNvCxnSpPr>
          <p:nvPr/>
        </p:nvCxnSpPr>
        <p:spPr>
          <a:xfrm>
            <a:off x="2196196" y="2978423"/>
            <a:ext cx="3792174" cy="7357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7DF32C8-B6E7-C347-A92C-0225B62FB091}"/>
              </a:ext>
            </a:extLst>
          </p:cNvPr>
          <p:cNvCxnSpPr>
            <a:cxnSpLocks/>
          </p:cNvCxnSpPr>
          <p:nvPr/>
        </p:nvCxnSpPr>
        <p:spPr>
          <a:xfrm>
            <a:off x="2175810" y="3669579"/>
            <a:ext cx="3792174" cy="7357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D251EAA-5252-A94A-8A19-F1FA97FD5066}"/>
              </a:ext>
            </a:extLst>
          </p:cNvPr>
          <p:cNvCxnSpPr>
            <a:cxnSpLocks/>
          </p:cNvCxnSpPr>
          <p:nvPr/>
        </p:nvCxnSpPr>
        <p:spPr>
          <a:xfrm>
            <a:off x="2207926" y="4352099"/>
            <a:ext cx="3780444" cy="7277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C823AEE-CDF6-E541-A5C0-A385E64C4D57}"/>
              </a:ext>
            </a:extLst>
          </p:cNvPr>
          <p:cNvCxnSpPr>
            <a:cxnSpLocks/>
          </p:cNvCxnSpPr>
          <p:nvPr/>
        </p:nvCxnSpPr>
        <p:spPr>
          <a:xfrm>
            <a:off x="2196196" y="5045972"/>
            <a:ext cx="3792174" cy="7328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E824BD5-597C-9A4F-BB13-FD32C5B1D4F8}"/>
              </a:ext>
            </a:extLst>
          </p:cNvPr>
          <p:cNvCxnSpPr>
            <a:cxnSpLocks/>
          </p:cNvCxnSpPr>
          <p:nvPr/>
        </p:nvCxnSpPr>
        <p:spPr>
          <a:xfrm>
            <a:off x="2175810" y="5055483"/>
            <a:ext cx="4665024" cy="69246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F8EB0DC-9546-3948-8C35-7057D44AAA10}"/>
              </a:ext>
            </a:extLst>
          </p:cNvPr>
          <p:cNvCxnSpPr>
            <a:cxnSpLocks/>
          </p:cNvCxnSpPr>
          <p:nvPr/>
        </p:nvCxnSpPr>
        <p:spPr>
          <a:xfrm>
            <a:off x="2209800" y="3668061"/>
            <a:ext cx="4631034" cy="7168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942A6B2F-370A-8947-A954-B6FBF20F681C}"/>
              </a:ext>
            </a:extLst>
          </p:cNvPr>
          <p:cNvCxnSpPr>
            <a:cxnSpLocks/>
          </p:cNvCxnSpPr>
          <p:nvPr/>
        </p:nvCxnSpPr>
        <p:spPr>
          <a:xfrm>
            <a:off x="3904369" y="4391089"/>
            <a:ext cx="3792174" cy="69576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9EC8233-ACE2-BB4D-9B91-A20A00522FB6}"/>
              </a:ext>
            </a:extLst>
          </p:cNvPr>
          <p:cNvCxnSpPr>
            <a:cxnSpLocks/>
          </p:cNvCxnSpPr>
          <p:nvPr/>
        </p:nvCxnSpPr>
        <p:spPr>
          <a:xfrm>
            <a:off x="3904369" y="4361634"/>
            <a:ext cx="2084001" cy="7182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E0A55C7-14D0-1E46-A1BA-74EFF9695031}"/>
              </a:ext>
            </a:extLst>
          </p:cNvPr>
          <p:cNvCxnSpPr>
            <a:cxnSpLocks/>
          </p:cNvCxnSpPr>
          <p:nvPr/>
        </p:nvCxnSpPr>
        <p:spPr>
          <a:xfrm>
            <a:off x="3048343" y="4369774"/>
            <a:ext cx="2933225" cy="69567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F80CBCD1-420E-794A-9685-3D27EA41B450}"/>
              </a:ext>
            </a:extLst>
          </p:cNvPr>
          <p:cNvCxnSpPr>
            <a:cxnSpLocks/>
          </p:cNvCxnSpPr>
          <p:nvPr/>
        </p:nvCxnSpPr>
        <p:spPr>
          <a:xfrm>
            <a:off x="3048343" y="4350942"/>
            <a:ext cx="4648200" cy="7217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E84D467C-3707-3541-9ED9-6EF347EA2850}"/>
              </a:ext>
            </a:extLst>
          </p:cNvPr>
          <p:cNvCxnSpPr>
            <a:cxnSpLocks/>
          </p:cNvCxnSpPr>
          <p:nvPr/>
        </p:nvCxnSpPr>
        <p:spPr>
          <a:xfrm>
            <a:off x="2189394" y="4340273"/>
            <a:ext cx="5507149" cy="76134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62C8BE3-CD21-A44E-B5BD-493137426FF5}"/>
              </a:ext>
            </a:extLst>
          </p:cNvPr>
          <p:cNvCxnSpPr>
            <a:cxnSpLocks/>
          </p:cNvCxnSpPr>
          <p:nvPr/>
        </p:nvCxnSpPr>
        <p:spPr>
          <a:xfrm>
            <a:off x="3904369" y="2988461"/>
            <a:ext cx="3769618" cy="7157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B75CE66-B7AF-F64C-BD35-ECE30F8EFEA4}"/>
              </a:ext>
            </a:extLst>
          </p:cNvPr>
          <p:cNvCxnSpPr>
            <a:cxnSpLocks/>
          </p:cNvCxnSpPr>
          <p:nvPr/>
        </p:nvCxnSpPr>
        <p:spPr>
          <a:xfrm>
            <a:off x="3904369" y="2992704"/>
            <a:ext cx="2084001" cy="7014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7E542BF5-1C79-4847-A883-29B365326C7B}"/>
              </a:ext>
            </a:extLst>
          </p:cNvPr>
          <p:cNvCxnSpPr>
            <a:cxnSpLocks/>
          </p:cNvCxnSpPr>
          <p:nvPr/>
        </p:nvCxnSpPr>
        <p:spPr>
          <a:xfrm>
            <a:off x="3048343" y="2979082"/>
            <a:ext cx="2933225" cy="73644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AA337A5-62C0-FB4D-996E-44DC89FCDCA5}"/>
              </a:ext>
            </a:extLst>
          </p:cNvPr>
          <p:cNvCxnSpPr>
            <a:cxnSpLocks/>
          </p:cNvCxnSpPr>
          <p:nvPr/>
        </p:nvCxnSpPr>
        <p:spPr>
          <a:xfrm>
            <a:off x="3048343" y="2965597"/>
            <a:ext cx="4655002" cy="7283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28E2A47F-BD1E-EB48-9E0A-84A6CD8C0F27}"/>
              </a:ext>
            </a:extLst>
          </p:cNvPr>
          <p:cNvCxnSpPr>
            <a:cxnSpLocks/>
          </p:cNvCxnSpPr>
          <p:nvPr/>
        </p:nvCxnSpPr>
        <p:spPr>
          <a:xfrm>
            <a:off x="2202998" y="2973106"/>
            <a:ext cx="5483181" cy="7451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76C5703E-D052-4B42-A418-FBF15AE1228E}"/>
              </a:ext>
            </a:extLst>
          </p:cNvPr>
          <p:cNvCxnSpPr>
            <a:cxnSpLocks/>
          </p:cNvCxnSpPr>
          <p:nvPr/>
        </p:nvCxnSpPr>
        <p:spPr>
          <a:xfrm flipV="1">
            <a:off x="3887203" y="3686916"/>
            <a:ext cx="3800368" cy="6777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19C9220A-3E61-E24B-8DE4-15A78EA89DCD}"/>
              </a:ext>
            </a:extLst>
          </p:cNvPr>
          <p:cNvCxnSpPr>
            <a:cxnSpLocks/>
          </p:cNvCxnSpPr>
          <p:nvPr/>
        </p:nvCxnSpPr>
        <p:spPr>
          <a:xfrm flipV="1">
            <a:off x="3887203" y="3694826"/>
            <a:ext cx="2094365" cy="67362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7E3F74A1-F331-8748-BDA9-4316026C5F81}"/>
              </a:ext>
            </a:extLst>
          </p:cNvPr>
          <p:cNvCxnSpPr>
            <a:cxnSpLocks/>
          </p:cNvCxnSpPr>
          <p:nvPr/>
        </p:nvCxnSpPr>
        <p:spPr>
          <a:xfrm flipV="1">
            <a:off x="3057632" y="3687691"/>
            <a:ext cx="2937540" cy="67485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6679DE4D-09B2-524B-8B57-651E03DA4AEB}"/>
              </a:ext>
            </a:extLst>
          </p:cNvPr>
          <p:cNvCxnSpPr>
            <a:cxnSpLocks/>
          </p:cNvCxnSpPr>
          <p:nvPr/>
        </p:nvCxnSpPr>
        <p:spPr>
          <a:xfrm flipV="1">
            <a:off x="3048343" y="3688040"/>
            <a:ext cx="4652812" cy="66667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9513077F-7BA5-AC42-B2BC-CB7A151D3F60}"/>
              </a:ext>
            </a:extLst>
          </p:cNvPr>
          <p:cNvCxnSpPr>
            <a:cxnSpLocks/>
          </p:cNvCxnSpPr>
          <p:nvPr/>
        </p:nvCxnSpPr>
        <p:spPr>
          <a:xfrm>
            <a:off x="2201606" y="2980572"/>
            <a:ext cx="3786764" cy="141779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3E96B65-81A4-6A40-86FC-6E42C3820962}"/>
              </a:ext>
            </a:extLst>
          </p:cNvPr>
          <p:cNvCxnSpPr>
            <a:cxnSpLocks/>
          </p:cNvCxnSpPr>
          <p:nvPr/>
        </p:nvCxnSpPr>
        <p:spPr>
          <a:xfrm>
            <a:off x="3045420" y="2979682"/>
            <a:ext cx="3802216" cy="14195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E3DD7A03-5A4E-8A49-8E6C-6EF1325DDED0}"/>
              </a:ext>
            </a:extLst>
          </p:cNvPr>
          <p:cNvCxnSpPr>
            <a:cxnSpLocks/>
          </p:cNvCxnSpPr>
          <p:nvPr/>
        </p:nvCxnSpPr>
        <p:spPr>
          <a:xfrm>
            <a:off x="3908248" y="2989110"/>
            <a:ext cx="2922544" cy="13997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6A7654E6-5D75-8441-B192-823DB024676B}"/>
              </a:ext>
            </a:extLst>
          </p:cNvPr>
          <p:cNvCxnSpPr>
            <a:cxnSpLocks/>
          </p:cNvCxnSpPr>
          <p:nvPr/>
        </p:nvCxnSpPr>
        <p:spPr>
          <a:xfrm>
            <a:off x="2202998" y="2989110"/>
            <a:ext cx="4648180" cy="13970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3BB9B801-09FF-3C4C-B843-A59249BFF279}"/>
              </a:ext>
            </a:extLst>
          </p:cNvPr>
          <p:cNvCxnSpPr>
            <a:cxnSpLocks/>
          </p:cNvCxnSpPr>
          <p:nvPr/>
        </p:nvCxnSpPr>
        <p:spPr>
          <a:xfrm>
            <a:off x="3055442" y="2989110"/>
            <a:ext cx="2932928" cy="13997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02AFD494-8329-0D42-84F4-3E82F8A8D97F}"/>
              </a:ext>
            </a:extLst>
          </p:cNvPr>
          <p:cNvCxnSpPr>
            <a:cxnSpLocks/>
          </p:cNvCxnSpPr>
          <p:nvPr/>
        </p:nvCxnSpPr>
        <p:spPr>
          <a:xfrm>
            <a:off x="3904369" y="2971378"/>
            <a:ext cx="2084001" cy="14174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936FAD6D-2954-7A4B-B265-36997D4E7B38}"/>
              </a:ext>
            </a:extLst>
          </p:cNvPr>
          <p:cNvCxnSpPr>
            <a:cxnSpLocks/>
          </p:cNvCxnSpPr>
          <p:nvPr/>
        </p:nvCxnSpPr>
        <p:spPr>
          <a:xfrm flipV="1">
            <a:off x="3904369" y="3028077"/>
            <a:ext cx="2933225" cy="13681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57C82C64-5BAA-AA42-8336-C6BF1F6E3CF2}"/>
              </a:ext>
            </a:extLst>
          </p:cNvPr>
          <p:cNvCxnSpPr>
            <a:cxnSpLocks/>
          </p:cNvCxnSpPr>
          <p:nvPr/>
        </p:nvCxnSpPr>
        <p:spPr>
          <a:xfrm flipV="1">
            <a:off x="3904369" y="3016744"/>
            <a:ext cx="2077199" cy="136442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44E0DB1E-0BA8-BD4A-8BE6-0D982044F003}"/>
              </a:ext>
            </a:extLst>
          </p:cNvPr>
          <p:cNvCxnSpPr>
            <a:cxnSpLocks/>
          </p:cNvCxnSpPr>
          <p:nvPr/>
        </p:nvCxnSpPr>
        <p:spPr>
          <a:xfrm flipV="1">
            <a:off x="3046153" y="3027001"/>
            <a:ext cx="3784342" cy="13154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141818EF-4437-2B44-B2D5-9C6A9BA84B9A}"/>
              </a:ext>
            </a:extLst>
          </p:cNvPr>
          <p:cNvCxnSpPr>
            <a:cxnSpLocks/>
          </p:cNvCxnSpPr>
          <p:nvPr/>
        </p:nvCxnSpPr>
        <p:spPr>
          <a:xfrm flipV="1">
            <a:off x="3055442" y="3018231"/>
            <a:ext cx="2926126" cy="13378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E675ADE4-F87E-2742-B589-190D9E4E803D}"/>
              </a:ext>
            </a:extLst>
          </p:cNvPr>
          <p:cNvCxnSpPr>
            <a:cxnSpLocks/>
          </p:cNvCxnSpPr>
          <p:nvPr/>
        </p:nvCxnSpPr>
        <p:spPr>
          <a:xfrm flipV="1">
            <a:off x="2206218" y="3023689"/>
            <a:ext cx="4627200" cy="13383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B3518F34-4499-1440-A34D-091FC0CD16F7}"/>
              </a:ext>
            </a:extLst>
          </p:cNvPr>
          <p:cNvCxnSpPr>
            <a:cxnSpLocks/>
          </p:cNvCxnSpPr>
          <p:nvPr/>
        </p:nvCxnSpPr>
        <p:spPr>
          <a:xfrm flipV="1">
            <a:off x="2205485" y="3007481"/>
            <a:ext cx="3782885" cy="13351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4540DAB7-5078-4240-993A-FC327A7BA53D}"/>
              </a:ext>
            </a:extLst>
          </p:cNvPr>
          <p:cNvCxnSpPr>
            <a:cxnSpLocks/>
          </p:cNvCxnSpPr>
          <p:nvPr/>
        </p:nvCxnSpPr>
        <p:spPr>
          <a:xfrm>
            <a:off x="2197430" y="3657518"/>
            <a:ext cx="3790940" cy="142665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04D793C2-45C4-8C4D-A787-FEB036E996C9}"/>
              </a:ext>
            </a:extLst>
          </p:cNvPr>
          <p:cNvCxnSpPr>
            <a:cxnSpLocks/>
          </p:cNvCxnSpPr>
          <p:nvPr/>
        </p:nvCxnSpPr>
        <p:spPr>
          <a:xfrm>
            <a:off x="2207174" y="3664121"/>
            <a:ext cx="5480397" cy="14037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FBC906AE-C2DA-1941-B83A-EBD298F5E280}"/>
              </a:ext>
            </a:extLst>
          </p:cNvPr>
          <p:cNvCxnSpPr>
            <a:cxnSpLocks/>
          </p:cNvCxnSpPr>
          <p:nvPr/>
        </p:nvCxnSpPr>
        <p:spPr>
          <a:xfrm flipV="1">
            <a:off x="2209800" y="4399654"/>
            <a:ext cx="4641378" cy="13364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59400A3C-D457-BB43-9A47-79715FDC46F6}"/>
              </a:ext>
            </a:extLst>
          </p:cNvPr>
          <p:cNvCxnSpPr>
            <a:cxnSpLocks/>
          </p:cNvCxnSpPr>
          <p:nvPr/>
        </p:nvCxnSpPr>
        <p:spPr>
          <a:xfrm flipV="1">
            <a:off x="2209800" y="4407121"/>
            <a:ext cx="3771768" cy="13289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F2E3AE52-1F15-0E41-B491-FB717D606C9A}"/>
              </a:ext>
            </a:extLst>
          </p:cNvPr>
          <p:cNvCxnSpPr>
            <a:cxnSpLocks/>
          </p:cNvCxnSpPr>
          <p:nvPr/>
        </p:nvCxnSpPr>
        <p:spPr>
          <a:xfrm flipV="1">
            <a:off x="2202998" y="3710716"/>
            <a:ext cx="5476379" cy="13458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B8CA8450-70ED-0B4C-98AD-0574CF8D42AD}"/>
              </a:ext>
            </a:extLst>
          </p:cNvPr>
          <p:cNvCxnSpPr>
            <a:cxnSpLocks/>
          </p:cNvCxnSpPr>
          <p:nvPr/>
        </p:nvCxnSpPr>
        <p:spPr>
          <a:xfrm flipV="1">
            <a:off x="2202998" y="3705497"/>
            <a:ext cx="3778570" cy="13356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0906C35A-9A09-B148-B8D0-9F2E9D831003}"/>
              </a:ext>
            </a:extLst>
          </p:cNvPr>
          <p:cNvCxnSpPr>
            <a:cxnSpLocks/>
          </p:cNvCxnSpPr>
          <p:nvPr/>
        </p:nvCxnSpPr>
        <p:spPr>
          <a:xfrm>
            <a:off x="2207174" y="4345369"/>
            <a:ext cx="3781196" cy="14050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3752A326-9433-7D4F-BEC1-D24A3D5ED4F8}"/>
              </a:ext>
            </a:extLst>
          </p:cNvPr>
          <p:cNvCxnSpPr>
            <a:cxnSpLocks/>
          </p:cNvCxnSpPr>
          <p:nvPr/>
        </p:nvCxnSpPr>
        <p:spPr>
          <a:xfrm>
            <a:off x="2185832" y="4328180"/>
            <a:ext cx="4644663" cy="14358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6CA5557D-07B5-0641-9448-8B19878A137C}"/>
              </a:ext>
            </a:extLst>
          </p:cNvPr>
          <p:cNvCxnSpPr>
            <a:cxnSpLocks/>
          </p:cNvCxnSpPr>
          <p:nvPr/>
        </p:nvCxnSpPr>
        <p:spPr>
          <a:xfrm>
            <a:off x="3055442" y="4355106"/>
            <a:ext cx="2939730" cy="14236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8BC06472-64B2-5644-AA62-96C56D07A35F}"/>
              </a:ext>
            </a:extLst>
          </p:cNvPr>
          <p:cNvCxnSpPr>
            <a:cxnSpLocks/>
          </p:cNvCxnSpPr>
          <p:nvPr/>
        </p:nvCxnSpPr>
        <p:spPr>
          <a:xfrm>
            <a:off x="3048046" y="4381498"/>
            <a:ext cx="3802216" cy="13861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FFFFA8D1-6E3E-C74F-BEEA-2B1904AD0388}"/>
              </a:ext>
            </a:extLst>
          </p:cNvPr>
          <p:cNvCxnSpPr>
            <a:cxnSpLocks/>
          </p:cNvCxnSpPr>
          <p:nvPr/>
        </p:nvCxnSpPr>
        <p:spPr>
          <a:xfrm>
            <a:off x="3904369" y="4388509"/>
            <a:ext cx="2084001" cy="139343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0D77FAA5-FCB6-B949-BF38-8F045220927A}"/>
              </a:ext>
            </a:extLst>
          </p:cNvPr>
          <p:cNvCxnSpPr>
            <a:cxnSpLocks/>
          </p:cNvCxnSpPr>
          <p:nvPr/>
        </p:nvCxnSpPr>
        <p:spPr>
          <a:xfrm>
            <a:off x="3904369" y="4382157"/>
            <a:ext cx="2932928" cy="13854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5A503310-4749-7247-B76D-A37F0544E6ED}"/>
              </a:ext>
            </a:extLst>
          </p:cNvPr>
          <p:cNvCxnSpPr>
            <a:cxnSpLocks/>
          </p:cNvCxnSpPr>
          <p:nvPr/>
        </p:nvCxnSpPr>
        <p:spPr>
          <a:xfrm>
            <a:off x="2196196" y="2999567"/>
            <a:ext cx="3798976" cy="20872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1B3AFB68-80AF-EE47-A885-18A79423B68B}"/>
              </a:ext>
            </a:extLst>
          </p:cNvPr>
          <p:cNvCxnSpPr>
            <a:cxnSpLocks/>
          </p:cNvCxnSpPr>
          <p:nvPr/>
        </p:nvCxnSpPr>
        <p:spPr>
          <a:xfrm>
            <a:off x="2196196" y="2973049"/>
            <a:ext cx="5494001" cy="2124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690F6826-3C18-A242-B99E-2A30CDA0B3F6}"/>
              </a:ext>
            </a:extLst>
          </p:cNvPr>
          <p:cNvCxnSpPr>
            <a:cxnSpLocks/>
          </p:cNvCxnSpPr>
          <p:nvPr/>
        </p:nvCxnSpPr>
        <p:spPr>
          <a:xfrm>
            <a:off x="3045420" y="2992100"/>
            <a:ext cx="2942950" cy="20633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6C2B86E1-44B3-1C4D-B959-79361BBECF3C}"/>
              </a:ext>
            </a:extLst>
          </p:cNvPr>
          <p:cNvCxnSpPr>
            <a:cxnSpLocks/>
          </p:cNvCxnSpPr>
          <p:nvPr/>
        </p:nvCxnSpPr>
        <p:spPr>
          <a:xfrm>
            <a:off x="3052222" y="2979338"/>
            <a:ext cx="4640165" cy="21182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E26415E4-9830-114B-8151-D0D1089EBABD}"/>
              </a:ext>
            </a:extLst>
          </p:cNvPr>
          <p:cNvCxnSpPr>
            <a:cxnSpLocks/>
          </p:cNvCxnSpPr>
          <p:nvPr/>
        </p:nvCxnSpPr>
        <p:spPr>
          <a:xfrm>
            <a:off x="3904369" y="2987183"/>
            <a:ext cx="2077199" cy="209967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75B2D908-0FAF-DC40-9AAC-55CF38727007}"/>
              </a:ext>
            </a:extLst>
          </p:cNvPr>
          <p:cNvCxnSpPr>
            <a:cxnSpLocks/>
          </p:cNvCxnSpPr>
          <p:nvPr/>
        </p:nvCxnSpPr>
        <p:spPr>
          <a:xfrm>
            <a:off x="3904369" y="2987183"/>
            <a:ext cx="3784733" cy="208545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CC41C9B9-293A-3F4D-B488-FD5D926A613F}"/>
              </a:ext>
            </a:extLst>
          </p:cNvPr>
          <p:cNvCxnSpPr>
            <a:cxnSpLocks/>
          </p:cNvCxnSpPr>
          <p:nvPr/>
        </p:nvCxnSpPr>
        <p:spPr>
          <a:xfrm flipV="1">
            <a:off x="2185832" y="3005328"/>
            <a:ext cx="3802538" cy="20597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DB9CEFE7-F68D-C24F-A0C5-A3E7B1CD7672}"/>
              </a:ext>
            </a:extLst>
          </p:cNvPr>
          <p:cNvCxnSpPr>
            <a:cxnSpLocks/>
          </p:cNvCxnSpPr>
          <p:nvPr/>
        </p:nvCxnSpPr>
        <p:spPr>
          <a:xfrm flipV="1">
            <a:off x="2195899" y="3007481"/>
            <a:ext cx="4655279" cy="203321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70CA825C-0F9D-BD46-9126-7866244598B4}"/>
              </a:ext>
            </a:extLst>
          </p:cNvPr>
          <p:cNvCxnSpPr>
            <a:cxnSpLocks/>
          </p:cNvCxnSpPr>
          <p:nvPr/>
        </p:nvCxnSpPr>
        <p:spPr>
          <a:xfrm flipV="1">
            <a:off x="2219847" y="3676183"/>
            <a:ext cx="5493862" cy="20361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E9B1AA14-FA43-0C47-9673-06C8B8ECDD0F}"/>
              </a:ext>
            </a:extLst>
          </p:cNvPr>
          <p:cNvCxnSpPr>
            <a:cxnSpLocks/>
          </p:cNvCxnSpPr>
          <p:nvPr/>
        </p:nvCxnSpPr>
        <p:spPr>
          <a:xfrm flipV="1">
            <a:off x="2207174" y="3692370"/>
            <a:ext cx="3794800" cy="20406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A5B4AC8E-A0D0-4146-B852-25BF9FFC0C28}"/>
              </a:ext>
            </a:extLst>
          </p:cNvPr>
          <p:cNvCxnSpPr>
            <a:cxnSpLocks/>
          </p:cNvCxnSpPr>
          <p:nvPr/>
        </p:nvCxnSpPr>
        <p:spPr>
          <a:xfrm>
            <a:off x="2202998" y="3667734"/>
            <a:ext cx="3778570" cy="20952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E22A61B8-A053-D342-8C8A-F7B5C03B2CAF}"/>
              </a:ext>
            </a:extLst>
          </p:cNvPr>
          <p:cNvCxnSpPr>
            <a:cxnSpLocks/>
          </p:cNvCxnSpPr>
          <p:nvPr/>
        </p:nvCxnSpPr>
        <p:spPr>
          <a:xfrm>
            <a:off x="2204384" y="3669441"/>
            <a:ext cx="4625789" cy="20935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CA711C6D-8750-0A4D-85B0-637F9E0CDD0D}"/>
              </a:ext>
            </a:extLst>
          </p:cNvPr>
          <p:cNvCxnSpPr>
            <a:cxnSpLocks/>
          </p:cNvCxnSpPr>
          <p:nvPr/>
        </p:nvCxnSpPr>
        <p:spPr>
          <a:xfrm flipV="1">
            <a:off x="2191584" y="3028078"/>
            <a:ext cx="3789984" cy="2708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D4F6E812-969D-C94F-A3FE-3EA6E52AD96B}"/>
              </a:ext>
            </a:extLst>
          </p:cNvPr>
          <p:cNvCxnSpPr>
            <a:cxnSpLocks/>
          </p:cNvCxnSpPr>
          <p:nvPr/>
        </p:nvCxnSpPr>
        <p:spPr>
          <a:xfrm flipV="1">
            <a:off x="2191584" y="3027382"/>
            <a:ext cx="4645391" cy="27017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7B01A14D-0D16-664C-9A56-8A5D684E889D}"/>
              </a:ext>
            </a:extLst>
          </p:cNvPr>
          <p:cNvCxnSpPr>
            <a:cxnSpLocks/>
          </p:cNvCxnSpPr>
          <p:nvPr/>
        </p:nvCxnSpPr>
        <p:spPr>
          <a:xfrm>
            <a:off x="2178619" y="2952314"/>
            <a:ext cx="3798636" cy="28020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74B65121-1955-CF49-8D53-A429B12DEE9A}"/>
              </a:ext>
            </a:extLst>
          </p:cNvPr>
          <p:cNvCxnSpPr>
            <a:cxnSpLocks/>
          </p:cNvCxnSpPr>
          <p:nvPr/>
        </p:nvCxnSpPr>
        <p:spPr>
          <a:xfrm>
            <a:off x="2203612" y="2968634"/>
            <a:ext cx="4652705" cy="27943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F0C1237C-3497-894B-8554-4E7C9DF58CEA}"/>
              </a:ext>
            </a:extLst>
          </p:cNvPr>
          <p:cNvCxnSpPr>
            <a:cxnSpLocks/>
          </p:cNvCxnSpPr>
          <p:nvPr/>
        </p:nvCxnSpPr>
        <p:spPr>
          <a:xfrm>
            <a:off x="3052222" y="2974440"/>
            <a:ext cx="2935080" cy="27959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FDCDEB29-8926-B246-B2DF-E4563FD0B24B}"/>
              </a:ext>
            </a:extLst>
          </p:cNvPr>
          <p:cNvCxnSpPr>
            <a:cxnSpLocks/>
          </p:cNvCxnSpPr>
          <p:nvPr/>
        </p:nvCxnSpPr>
        <p:spPr>
          <a:xfrm>
            <a:off x="3054050" y="2987354"/>
            <a:ext cx="3788018" cy="278000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2F3055C0-5BA1-F745-9AE7-F5F1C178A224}"/>
              </a:ext>
            </a:extLst>
          </p:cNvPr>
          <p:cNvCxnSpPr>
            <a:cxnSpLocks/>
          </p:cNvCxnSpPr>
          <p:nvPr/>
        </p:nvCxnSpPr>
        <p:spPr>
          <a:xfrm>
            <a:off x="3908248" y="2974713"/>
            <a:ext cx="2073183" cy="27956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D09B0CB7-C767-6442-959D-8DD0C7B58D78}"/>
              </a:ext>
            </a:extLst>
          </p:cNvPr>
          <p:cNvCxnSpPr>
            <a:cxnSpLocks/>
          </p:cNvCxnSpPr>
          <p:nvPr/>
        </p:nvCxnSpPr>
        <p:spPr>
          <a:xfrm>
            <a:off x="3911468" y="2980944"/>
            <a:ext cx="2925076" cy="278731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52150FA-6D4B-7E45-9C3D-4A28202DA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Average-Linkage Clustering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840E90-A496-424D-8289-B4B7434F11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534400" cy="48307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Distance</m:t>
                    </m:r>
                    <m:r>
                      <m:rPr>
                        <m:nor/>
                      </m:rPr>
                      <a:rPr lang="en-US" dirty="0"/>
                      <m:t> = </m:t>
                    </m:r>
                    <m:r>
                      <m:rPr>
                        <m:nor/>
                      </m:rPr>
                      <a:rPr lang="en-US" b="0" i="0" dirty="0" smtClean="0"/>
                      <m:t>average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distance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between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points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840E90-A496-424D-8289-B4B7434F11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4830763"/>
              </a:xfrm>
              <a:blipFill>
                <a:blip r:embed="rId2"/>
                <a:stretch>
                  <a:fillRect l="-1786" t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E843088B-A2D8-DC41-8FC8-144AC3D6D2D9}"/>
              </a:ext>
            </a:extLst>
          </p:cNvPr>
          <p:cNvSpPr/>
          <p:nvPr/>
        </p:nvSpPr>
        <p:spPr>
          <a:xfrm>
            <a:off x="1280675" y="2262981"/>
            <a:ext cx="3352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DC8B470-5249-524B-BF85-93773FDEC91E}"/>
              </a:ext>
            </a:extLst>
          </p:cNvPr>
          <p:cNvSpPr/>
          <p:nvPr/>
        </p:nvSpPr>
        <p:spPr>
          <a:xfrm>
            <a:off x="5015596" y="2262981"/>
            <a:ext cx="3352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9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2218-B31A-204F-8089-B7B4CA24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Distance vs. </a:t>
            </a:r>
            <a:r>
              <a:rPr lang="en-US" b="1" dirty="0">
                <a:solidFill>
                  <a:schemeClr val="accent1"/>
                </a:solidFill>
              </a:rPr>
              <a:t>Similarity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914834-8EEA-754B-84C8-C697C59D43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Distance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Arbitrary</a:t>
                </a:r>
              </a:p>
              <a:p>
                <a:pPr lvl="1"/>
                <a:r>
                  <a:rPr lang="en-US" dirty="0"/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etric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satisfies triangle inequality</a:t>
                </a:r>
              </a:p>
              <a:p>
                <a:pPr lvl="1"/>
                <a:r>
                  <a:rPr lang="en-US" dirty="0"/>
                  <a:t>Vectors: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914834-8EEA-754B-84C8-C697C59D43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>
                <a:blip r:embed="rId2"/>
                <a:stretch>
                  <a:fillRect l="-1852" t="-1241" b="-1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15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ABC78-2F51-7D4B-BC05-510A8869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Distance vs. </a:t>
            </a:r>
            <a:r>
              <a:rPr lang="en-US" b="1" dirty="0">
                <a:solidFill>
                  <a:schemeClr val="accent1"/>
                </a:solidFill>
              </a:rPr>
              <a:t>Similarity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63BC64-6924-214A-8984-91D65C7650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0772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Similarity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dirty="0"/>
                  <a:t>Arbitrary: symmetric,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Metric case: monotone with distance</a:t>
                </a:r>
              </a:p>
              <a:p>
                <a:r>
                  <a:rPr lang="en-US" dirty="0"/>
                  <a:t>Vector case: </a:t>
                </a:r>
              </a:p>
              <a:p>
                <a:pPr lvl="1"/>
                <a:r>
                  <a:rPr lang="en-US" b="0" dirty="0"/>
                  <a:t>Threshold: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err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err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err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Gaussian kernel: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lit/>
                              </m:rPr>
                              <a:rPr lang="en-US" i="1" dirty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lit/>
                                  </m:r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63BC64-6924-214A-8984-91D65C7650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077200" cy="5105400"/>
              </a:xfrm>
              <a:blipFill>
                <a:blip r:embed="rId2"/>
                <a:stretch>
                  <a:fillRect l="-1887" t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A1DDC5-3AF4-A549-A05D-B758BCE09046}"/>
                  </a:ext>
                </a:extLst>
              </p:cNvPr>
              <p:cNvSpPr txBox="1"/>
              <p:nvPr/>
            </p:nvSpPr>
            <p:spPr>
              <a:xfrm>
                <a:off x="4800600" y="3886200"/>
                <a:ext cx="1981200" cy="730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1,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en-US" b="1" dirty="0"/>
              </a:p>
              <a:p>
                <a:r>
                  <a:rPr lang="en-US" dirty="0">
                    <a:latin typeface="Cambria Math" panose="02040503050406030204" pitchFamily="18" charset="0"/>
                  </a:rPr>
                  <a:t>0,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A1DDC5-3AF4-A549-A05D-B758BCE09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886200"/>
                <a:ext cx="1981200" cy="730456"/>
              </a:xfrm>
              <a:prstGeom prst="rect">
                <a:avLst/>
              </a:prstGeom>
              <a:blipFill>
                <a:blip r:embed="rId3"/>
                <a:stretch>
                  <a:fillRect l="-2548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A01E4F3-421E-1649-83CD-5C1A6758FAB7}"/>
              </a:ext>
            </a:extLst>
          </p:cNvPr>
          <p:cNvSpPr txBox="1"/>
          <p:nvPr/>
        </p:nvSpPr>
        <p:spPr>
          <a:xfrm>
            <a:off x="4495800" y="35814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114561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35E0-C20B-3844-880E-256CBCF7C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Dasgupta’s objective for HC [STOC’16]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041F5-B58C-9346-94EF-614E63718B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 </a:t>
                </a:r>
                <a:r>
                  <a:rPr lang="en-US" b="1" dirty="0">
                    <a:solidFill>
                      <a:srgbClr val="0070C0"/>
                    </a:solidFill>
                  </a:rPr>
                  <a:t>n </a:t>
                </a:r>
                <a:r>
                  <a:rPr lang="en-US" dirty="0"/>
                  <a:t>data points and similarity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Build a tree T with data points as leaves</a:t>
                </a:r>
              </a:p>
              <a:p>
                <a:r>
                  <a:rPr lang="en-US" dirty="0"/>
                  <a:t>For a pair of points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  <a:endParaRPr lang="en-US" sz="240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𝐩𝐞𝐧𝐚𝐥𝐭𝐲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# </m:t>
                      </m:r>
                      <m:r>
                        <m:rPr>
                          <m:sty m:val="p"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leaves</m:t>
                      </m:r>
                      <m:r>
                        <a:rPr lang="en-US" sz="28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sz="28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subtree</m:t>
                      </m:r>
                      <m:r>
                        <a:rPr lang="en-US" sz="28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containing</m:t>
                      </m:r>
                      <m:r>
                        <a:rPr lang="en-US" sz="28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	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041F5-B58C-9346-94EF-614E63718B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5257800"/>
              </a:xfrm>
              <a:blipFill>
                <a:blip r:embed="rId2"/>
                <a:stretch>
                  <a:fillRect l="-1818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F72EA435-E9B7-4041-8D0C-CA8C256488FE}"/>
              </a:ext>
            </a:extLst>
          </p:cNvPr>
          <p:cNvGrpSpPr/>
          <p:nvPr/>
        </p:nvGrpSpPr>
        <p:grpSpPr>
          <a:xfrm>
            <a:off x="723900" y="4419600"/>
            <a:ext cx="3657600" cy="2361006"/>
            <a:chOff x="723900" y="4419600"/>
            <a:chExt cx="3657600" cy="236100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BABB9B5-73F8-4F41-B88D-D7D3A459476D}"/>
                </a:ext>
              </a:extLst>
            </p:cNvPr>
            <p:cNvGrpSpPr/>
            <p:nvPr/>
          </p:nvGrpSpPr>
          <p:grpSpPr>
            <a:xfrm>
              <a:off x="723900" y="4419600"/>
              <a:ext cx="3657600" cy="1881781"/>
              <a:chOff x="723900" y="4419600"/>
              <a:chExt cx="3657600" cy="188178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DB83A7B-4C26-7043-B5F4-A4FC65E4F16F}"/>
                  </a:ext>
                </a:extLst>
              </p:cNvPr>
              <p:cNvSpPr/>
              <p:nvPr/>
            </p:nvSpPr>
            <p:spPr>
              <a:xfrm>
                <a:off x="1562100" y="5969149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97B33F7-A1C9-BE4A-9D03-42B13346A2F4}"/>
                  </a:ext>
                </a:extLst>
              </p:cNvPr>
              <p:cNvSpPr/>
              <p:nvPr/>
            </p:nvSpPr>
            <p:spPr>
              <a:xfrm>
                <a:off x="2324100" y="5993533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12041FB-641F-FA4D-A773-431250505E56}"/>
                  </a:ext>
                </a:extLst>
              </p:cNvPr>
              <p:cNvSpPr/>
              <p:nvPr/>
            </p:nvSpPr>
            <p:spPr>
              <a:xfrm>
                <a:off x="3162300" y="5996581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4A6AF03-06DF-4049-8C68-CBA96AF4D147}"/>
                  </a:ext>
                </a:extLst>
              </p:cNvPr>
              <p:cNvSpPr/>
              <p:nvPr/>
            </p:nvSpPr>
            <p:spPr>
              <a:xfrm>
                <a:off x="4076700" y="5435749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77086D9-0CF7-8149-A653-E41ED849E230}"/>
                  </a:ext>
                </a:extLst>
              </p:cNvPr>
              <p:cNvSpPr/>
              <p:nvPr/>
            </p:nvSpPr>
            <p:spPr>
              <a:xfrm>
                <a:off x="723900" y="5402221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717959F-1EEE-A84F-AA1D-4C618832F3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14500" y="5402221"/>
                <a:ext cx="381000" cy="71932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A4D0A42-9086-7F45-AB71-FE67C57EC8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95500" y="5435749"/>
                <a:ext cx="381000" cy="71018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5ED3CA-05A0-7142-9123-7C80891DFB39}"/>
                  </a:ext>
                </a:extLst>
              </p:cNvPr>
              <p:cNvCxnSpPr/>
              <p:nvPr/>
            </p:nvCxnSpPr>
            <p:spPr>
              <a:xfrm flipV="1">
                <a:off x="2095500" y="5054749"/>
                <a:ext cx="533400" cy="34747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3C11249-054C-DB45-B5E1-A9637DA0DB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8900" y="5048812"/>
                <a:ext cx="685800" cy="109712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9FAA857-4E0E-6B46-A610-D015041F37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28900" y="4701340"/>
                <a:ext cx="609600" cy="34747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7FE9FD7-FEBF-CE4E-9D69-C887B305AF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8500" y="4695403"/>
                <a:ext cx="990600" cy="9019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E14AA7E-DFD1-AA42-A2F0-09D7EF6AF1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400" y="4419600"/>
                <a:ext cx="1714500" cy="11252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6B1A352-FC3E-C44D-8F36-69C57DB2D8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8900" y="4419600"/>
                <a:ext cx="609600" cy="27580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EFDC289-C44D-9A42-A968-45D74EEE6B49}"/>
                    </a:ext>
                  </a:extLst>
                </p:cNvPr>
                <p:cNvSpPr txBox="1"/>
                <p:nvPr/>
              </p:nvSpPr>
              <p:spPr>
                <a:xfrm>
                  <a:off x="1411955" y="6199893"/>
                  <a:ext cx="502189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EFDC289-C44D-9A42-A968-45D74EEE6B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1955" y="6199893"/>
                  <a:ext cx="502189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6F496A7-D037-B948-B4EC-E9262DAA15BB}"/>
                    </a:ext>
                  </a:extLst>
                </p:cNvPr>
                <p:cNvSpPr txBox="1"/>
                <p:nvPr/>
              </p:nvSpPr>
              <p:spPr>
                <a:xfrm>
                  <a:off x="3068446" y="6226608"/>
                  <a:ext cx="492507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6F496A7-D037-B948-B4EC-E9262DAA15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8446" y="6226608"/>
                  <a:ext cx="492507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FF533E-4E00-FF43-AE11-9EFF0DF9DBDF}"/>
                  </a:ext>
                </a:extLst>
              </p:cNvPr>
              <p:cNvSpPr txBox="1"/>
              <p:nvPr/>
            </p:nvSpPr>
            <p:spPr>
              <a:xfrm>
                <a:off x="4469892" y="5056703"/>
                <a:ext cx="46863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𝐩𝐞𝐧𝐚𝐥𝐭𝐲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=3 ×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FF533E-4E00-FF43-AE11-9EFF0DF9D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892" y="5056703"/>
                <a:ext cx="4686300" cy="800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99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35E0-C20B-3844-880E-256CBCF7C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Dasgupta’s objective for HC [STOC’2016]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041F5-B58C-9346-94EF-614E63718B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9372600" cy="52578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Given </a:t>
                </a:r>
                <a:r>
                  <a:rPr lang="en-US" b="1" dirty="0">
                    <a:solidFill>
                      <a:srgbClr val="0070C0"/>
                    </a:solidFill>
                  </a:rPr>
                  <a:t>n </a:t>
                </a:r>
                <a:r>
                  <a:rPr lang="en-US" dirty="0"/>
                  <a:t>data points and similarity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Build a tree T with data points as leaves</a:t>
                </a:r>
              </a:p>
              <a:p>
                <a:r>
                  <a:rPr lang="en-US" dirty="0"/>
                  <a:t>For a pair of points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sz="240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𝐩𝐞𝐧𝐚𝐥𝐭𝐲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# </m:t>
                      </m:r>
                      <m:r>
                        <m:rPr>
                          <m:sty m:val="p"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leaves</m:t>
                      </m:r>
                      <m:r>
                        <a:rPr lang="en-US" sz="28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sz="28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subtree</m:t>
                      </m:r>
                      <m:r>
                        <a:rPr lang="en-US" sz="28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containing</m:t>
                      </m:r>
                      <m:r>
                        <a:rPr lang="en-US" sz="28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b="1" dirty="0"/>
                  <a:t>Minimize</a:t>
                </a:r>
                <a:r>
                  <a:rPr lang="en-US" b="0" dirty="0"/>
                  <a:t>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𝐩𝐞𝐧𝐚𝐥𝐭𝐲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𝐿𝐶𝐴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LCA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u</m:t>
                    </m:r>
                    <m:r>
                      <m:rPr>
                        <m:nor/>
                      </m:rPr>
                      <a:rPr lang="en-US" dirty="0"/>
                      <m:t>,</m:t>
                    </m:r>
                    <m:r>
                      <m:rPr>
                        <m:nor/>
                      </m:rPr>
                      <a:rPr lang="en-US" dirty="0"/>
                      <m:t>v</m:t>
                    </m:r>
                    <m:r>
                      <m:rPr>
                        <m:nor/>
                      </m:rPr>
                      <a:rPr lang="en-US" dirty="0"/>
                      <m:t>) = </m:t>
                    </m:r>
                    <m:r>
                      <m:rPr>
                        <m:nor/>
                      </m:rPr>
                      <a:rPr lang="en-US" b="0" i="0" dirty="0" smtClean="0"/>
                      <m:t>Least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Common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Ancestor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|</m:t>
                    </m:r>
                    <m:r>
                      <m:rPr>
                        <m:nor/>
                      </m:rPr>
                      <a:rPr lang="en-US" dirty="0"/>
                      <m:t>LCA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u</m:t>
                    </m:r>
                    <m:r>
                      <m:rPr>
                        <m:nor/>
                      </m:rPr>
                      <a:rPr lang="en-US" dirty="0"/>
                      <m:t>,</m:t>
                    </m:r>
                    <m:r>
                      <m:rPr>
                        <m:nor/>
                      </m:rPr>
                      <a:rPr lang="en-US" dirty="0"/>
                      <m:t>v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= # leaves under LCA(</a:t>
                </a:r>
                <a:r>
                  <a:rPr lang="en-US" dirty="0" err="1"/>
                  <a:t>u,v</a:t>
                </a:r>
                <a:r>
                  <a:rPr lang="en-US" dirty="0"/>
                  <a:t>) 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041F5-B58C-9346-94EF-614E63718B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9372600" cy="5257800"/>
              </a:xfrm>
              <a:blipFill>
                <a:blip r:embed="rId2"/>
                <a:stretch>
                  <a:fillRect l="-1355" t="-1687" b="-14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2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35E0-C20B-3844-880E-256CBCF7C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Dasgupta’s objective for HC [STOC’2016]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041F5-B58C-9346-94EF-614E63718B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Given </a:t>
                </a:r>
                <a:r>
                  <a:rPr lang="en-US" b="1" dirty="0">
                    <a:solidFill>
                      <a:srgbClr val="0070C0"/>
                    </a:solidFill>
                  </a:rPr>
                  <a:t>n </a:t>
                </a:r>
                <a:r>
                  <a:rPr lang="en-US" dirty="0"/>
                  <a:t>data points and similarity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Build a tree T with data points as leaves: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b="1" dirty="0"/>
                  <a:t>	Minimize</a:t>
                </a:r>
                <a:r>
                  <a:rPr lang="en-US" b="0" dirty="0"/>
                  <a:t>: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𝐿𝐶𝐴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)|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b="0" i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|</m:t>
                    </m:r>
                    <m:r>
                      <m:rPr>
                        <m:nor/>
                      </m:rPr>
                      <a:rPr lang="en-US" dirty="0"/>
                      <m:t>LCA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u</m:t>
                    </m:r>
                    <m:r>
                      <m:rPr>
                        <m:nor/>
                      </m:rPr>
                      <a:rPr lang="en-US" dirty="0"/>
                      <m:t>,</m:t>
                    </m:r>
                    <m:r>
                      <m:rPr>
                        <m:nor/>
                      </m:rPr>
                      <a:rPr lang="en-US" dirty="0"/>
                      <m:t>v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= # leaves under LCA(</a:t>
                </a:r>
                <a:r>
                  <a:rPr lang="en-US" dirty="0" err="1"/>
                  <a:t>u,v</a:t>
                </a:r>
                <a:r>
                  <a:rPr lang="en-US" dirty="0"/>
                  <a:t>) </a:t>
                </a:r>
              </a:p>
              <a:p>
                <a:endParaRPr lang="en-US" dirty="0"/>
              </a:p>
              <a:p>
                <a:r>
                  <a:rPr lang="en-US" dirty="0"/>
                  <a:t>Currently best known approximation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2600" dirty="0">
                    <a:solidFill>
                      <a:srgbClr val="0070C0"/>
                    </a:solidFill>
                  </a:rPr>
                  <a:t>[</a:t>
                </a:r>
                <a:r>
                  <a:rPr lang="en-US" sz="2600" dirty="0" err="1">
                    <a:solidFill>
                      <a:srgbClr val="0070C0"/>
                    </a:solidFill>
                  </a:rPr>
                  <a:t>Charikar</a:t>
                </a:r>
                <a:r>
                  <a:rPr lang="en-US" sz="2600" dirty="0">
                    <a:solidFill>
                      <a:srgbClr val="0070C0"/>
                    </a:solidFill>
                  </a:rPr>
                  <a:t>, </a:t>
                </a:r>
                <a:r>
                  <a:rPr lang="en-US" sz="2600" dirty="0" err="1">
                    <a:solidFill>
                      <a:srgbClr val="0070C0"/>
                    </a:solidFill>
                  </a:rPr>
                  <a:t>Chatziafratis</a:t>
                </a:r>
                <a:r>
                  <a:rPr lang="en-US" sz="2600" dirty="0">
                    <a:solidFill>
                      <a:srgbClr val="0070C0"/>
                    </a:solidFill>
                  </a:rPr>
                  <a:t>, SODA’17; Roy, </a:t>
                </a:r>
                <a:r>
                  <a:rPr lang="en-US" sz="2600" dirty="0" err="1">
                    <a:solidFill>
                      <a:srgbClr val="0070C0"/>
                    </a:solidFill>
                  </a:rPr>
                  <a:t>Pokutta</a:t>
                </a:r>
                <a:r>
                  <a:rPr lang="en-US" sz="2600" dirty="0">
                    <a:solidFill>
                      <a:srgbClr val="0070C0"/>
                    </a:solidFill>
                  </a:rPr>
                  <a:t> NIPS’16]</a:t>
                </a:r>
              </a:p>
              <a:p>
                <a:pPr lvl="1"/>
                <a:r>
                  <a:rPr lang="en-US" sz="2200" dirty="0"/>
                  <a:t>LP/SDP-based algorithms, don’t scale to large datasets</a:t>
                </a:r>
              </a:p>
              <a:p>
                <a:pPr lvl="1"/>
                <a:r>
                  <a:rPr lang="en-US" sz="2200" dirty="0"/>
                  <a:t>As hard as Sparsest Cut (no constant-factor approx. under UGC)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041F5-B58C-9346-94EF-614E63718B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257800"/>
              </a:xfrm>
              <a:blipFill>
                <a:blip r:embed="rId2"/>
                <a:stretch>
                  <a:fillRect l="-1786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52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525B8-C337-F441-B82A-7244AD73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Moseley-Wang objective for HC [NIPS’17]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4F5B0D-2882-0547-B1DB-FD5A52CACA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269599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Given </a:t>
                </a:r>
                <a:r>
                  <a:rPr lang="en-US" b="1" dirty="0">
                    <a:solidFill>
                      <a:srgbClr val="0070C0"/>
                    </a:solidFill>
                  </a:rPr>
                  <a:t>n </a:t>
                </a:r>
                <a:r>
                  <a:rPr lang="en-US" dirty="0"/>
                  <a:t>data points and similarity measure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Build a tree T with data points as leaves: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Maximize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𝐬𝐜𝐨𝐫𝐞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𝐿𝐶𝐴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𝐬𝐜𝐨𝐫𝐞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𝐿𝐶𝐴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|</m:t>
                    </m:r>
                    <m:r>
                      <m:rPr>
                        <m:nor/>
                      </m:rPr>
                      <a:rPr lang="en-US" dirty="0"/>
                      <m:t>LCA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u</m:t>
                    </m:r>
                    <m:r>
                      <m:rPr>
                        <m:nor/>
                      </m:rPr>
                      <a:rPr lang="en-US" dirty="0"/>
                      <m:t>,</m:t>
                    </m:r>
                    <m:r>
                      <m:rPr>
                        <m:nor/>
                      </m:rPr>
                      <a:rPr lang="en-US" dirty="0"/>
                      <m:t>v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= # leaves under LCA(</a:t>
                </a:r>
                <a:r>
                  <a:rPr lang="en-US" dirty="0" err="1"/>
                  <a:t>u,v</a:t>
                </a:r>
                <a:r>
                  <a:rPr lang="en-US" dirty="0"/>
                  <a:t>)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4F5B0D-2882-0547-B1DB-FD5A52CACA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2695994"/>
              </a:xfrm>
              <a:blipFill>
                <a:blip r:embed="rId2"/>
                <a:stretch>
                  <a:fillRect l="-1316" t="-4225" b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2CDC5AE-64A2-C64D-8497-3D9DF5C5369D}"/>
              </a:ext>
            </a:extLst>
          </p:cNvPr>
          <p:cNvGrpSpPr/>
          <p:nvPr/>
        </p:nvGrpSpPr>
        <p:grpSpPr>
          <a:xfrm>
            <a:off x="733044" y="4496994"/>
            <a:ext cx="3657600" cy="2361006"/>
            <a:chOff x="723900" y="4419600"/>
            <a:chExt cx="3657600" cy="23610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72CD4BB-CE94-064A-9C7B-AD3A54B4C6E4}"/>
                </a:ext>
              </a:extLst>
            </p:cNvPr>
            <p:cNvGrpSpPr/>
            <p:nvPr/>
          </p:nvGrpSpPr>
          <p:grpSpPr>
            <a:xfrm>
              <a:off x="723900" y="4419600"/>
              <a:ext cx="3657600" cy="1881781"/>
              <a:chOff x="723900" y="4419600"/>
              <a:chExt cx="3657600" cy="188178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812982F-7101-884A-BE7B-FA8E10F77B5F}"/>
                  </a:ext>
                </a:extLst>
              </p:cNvPr>
              <p:cNvSpPr/>
              <p:nvPr/>
            </p:nvSpPr>
            <p:spPr>
              <a:xfrm>
                <a:off x="1562100" y="5969149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F1CE3C1-9418-F94B-989D-E64897735E45}"/>
                  </a:ext>
                </a:extLst>
              </p:cNvPr>
              <p:cNvSpPr/>
              <p:nvPr/>
            </p:nvSpPr>
            <p:spPr>
              <a:xfrm>
                <a:off x="2324100" y="5993533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F84CACE-FDD4-BA4F-B9FE-F320ED021EF6}"/>
                  </a:ext>
                </a:extLst>
              </p:cNvPr>
              <p:cNvSpPr/>
              <p:nvPr/>
            </p:nvSpPr>
            <p:spPr>
              <a:xfrm>
                <a:off x="3162300" y="5996581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D588711-D4F8-3A4B-8811-4106275D4788}"/>
                  </a:ext>
                </a:extLst>
              </p:cNvPr>
              <p:cNvSpPr/>
              <p:nvPr/>
            </p:nvSpPr>
            <p:spPr>
              <a:xfrm>
                <a:off x="4076700" y="5435749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B17273E-8BB5-A447-8351-2884FD978126}"/>
                  </a:ext>
                </a:extLst>
              </p:cNvPr>
              <p:cNvSpPr/>
              <p:nvPr/>
            </p:nvSpPr>
            <p:spPr>
              <a:xfrm>
                <a:off x="723900" y="5402221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4F8FCBE-4143-FD42-A266-5F12874EFA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14500" y="5402221"/>
                <a:ext cx="381000" cy="71932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37EF794-FDA9-FD4A-BE8E-C73FE6ECD7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95500" y="5435749"/>
                <a:ext cx="381000" cy="71018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D211FD2-8E24-6A4D-B186-3945C027B67B}"/>
                  </a:ext>
                </a:extLst>
              </p:cNvPr>
              <p:cNvCxnSpPr/>
              <p:nvPr/>
            </p:nvCxnSpPr>
            <p:spPr>
              <a:xfrm flipV="1">
                <a:off x="2095500" y="5054749"/>
                <a:ext cx="533400" cy="34747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D3EEF19-208D-6845-9238-C5F21B5C67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8900" y="5048812"/>
                <a:ext cx="685800" cy="109712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490D15E-B30F-834D-B6CF-0728444E93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28900" y="4701340"/>
                <a:ext cx="609600" cy="34747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845B689-E333-B740-95AF-5A396BEC13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8500" y="4695403"/>
                <a:ext cx="990600" cy="9019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BC5FE22-DC66-5D49-B048-6C7DBD096A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400" y="4419600"/>
                <a:ext cx="1714500" cy="11252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89622F9-1226-4E49-A223-AAB8805FBB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8900" y="4419600"/>
                <a:ext cx="609600" cy="27580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7199E74-247A-784D-9AAF-8990DD1AA7A0}"/>
                    </a:ext>
                  </a:extLst>
                </p:cNvPr>
                <p:cNvSpPr txBox="1"/>
                <p:nvPr/>
              </p:nvSpPr>
              <p:spPr>
                <a:xfrm>
                  <a:off x="1411955" y="6199893"/>
                  <a:ext cx="502189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7199E74-247A-784D-9AAF-8990DD1AA7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1955" y="6199893"/>
                  <a:ext cx="502189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75675C1-C2F4-3046-AE46-00E67220F3BF}"/>
                    </a:ext>
                  </a:extLst>
                </p:cNvPr>
                <p:cNvSpPr txBox="1"/>
                <p:nvPr/>
              </p:nvSpPr>
              <p:spPr>
                <a:xfrm>
                  <a:off x="3068446" y="6226608"/>
                  <a:ext cx="492507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75675C1-C2F4-3046-AE46-00E67220F3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8446" y="6226608"/>
                  <a:ext cx="492507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2BB10D-C4C8-924F-B070-D7136AE76675}"/>
                  </a:ext>
                </a:extLst>
              </p:cNvPr>
              <p:cNvSpPr txBox="1"/>
              <p:nvPr/>
            </p:nvSpPr>
            <p:spPr>
              <a:xfrm>
                <a:off x="4479036" y="5134097"/>
                <a:ext cx="46863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𝐬𝐜𝐨𝐫𝐞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 ×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2BB10D-C4C8-924F-B070-D7136AE76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036" y="5134097"/>
                <a:ext cx="4686300" cy="800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5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525B8-C337-F441-B82A-7244AD73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Moseley-Wang objective for HC [NIPS’17]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4F5B0D-2882-0547-B1DB-FD5A52CACA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Given </a:t>
                </a:r>
                <a:r>
                  <a:rPr lang="en-US" b="1" dirty="0">
                    <a:solidFill>
                      <a:srgbClr val="0070C0"/>
                    </a:solidFill>
                  </a:rPr>
                  <a:t>n </a:t>
                </a:r>
                <a:r>
                  <a:rPr lang="en-US" dirty="0"/>
                  <a:t>data points and similarity measure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Build a tree T with data points as leaves: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Maximize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𝐬𝐜𝐨𝐫𝐞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𝐿𝐶𝐴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𝐬𝐜𝐨𝐫𝐞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−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𝐿𝐶𝐴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|</m:t>
                    </m:r>
                    <m:r>
                      <m:rPr>
                        <m:nor/>
                      </m:rPr>
                      <a:rPr lang="en-US" dirty="0"/>
                      <m:t>LCA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u</m:t>
                    </m:r>
                    <m:r>
                      <m:rPr>
                        <m:nor/>
                      </m:rPr>
                      <a:rPr lang="en-US" dirty="0"/>
                      <m:t>,</m:t>
                    </m:r>
                    <m:r>
                      <m:rPr>
                        <m:nor/>
                      </m:rPr>
                      <a:rPr lang="en-US" dirty="0"/>
                      <m:t>v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= # leaves under LCA(</a:t>
                </a:r>
                <a:r>
                  <a:rPr lang="en-US" dirty="0" err="1"/>
                  <a:t>u,v</a:t>
                </a:r>
                <a:r>
                  <a:rPr lang="en-US" dirty="0"/>
                  <a:t>) </a:t>
                </a:r>
              </a:p>
              <a:p>
                <a:endParaRPr lang="en-US" dirty="0"/>
              </a:p>
              <a:p>
                <a:r>
                  <a:rPr lang="en-US" dirty="0"/>
                  <a:t>Average-linkage gives 1/3-approximation 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[Moseley, Wang, NIPS’17]</a:t>
                </a:r>
                <a:endParaRPr lang="en-US" sz="2200" dirty="0"/>
              </a:p>
              <a:p>
                <a:pPr lvl="1"/>
                <a:r>
                  <a:rPr lang="en-US" dirty="0"/>
                  <a:t>Random recursive partitioning also gives 1/3 (in expectation)</a:t>
                </a:r>
              </a:p>
              <a:p>
                <a:r>
                  <a:rPr lang="en-US" dirty="0"/>
                  <a:t>Best known approximation is 1/3 +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70C0"/>
                    </a:solidFill>
                  </a:rPr>
                  <a:t>[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Charikar</a:t>
                </a:r>
                <a:r>
                  <a:rPr lang="en-US" sz="2200" dirty="0">
                    <a:solidFill>
                      <a:srgbClr val="0070C0"/>
                    </a:solidFill>
                  </a:rPr>
                  <a:t>, 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Chatziafratis,Niazadeh</a:t>
                </a:r>
                <a:r>
                  <a:rPr lang="en-US" sz="2200" dirty="0">
                    <a:solidFill>
                      <a:srgbClr val="0070C0"/>
                    </a:solidFill>
                  </a:rPr>
                  <a:t> SODA’19]</a:t>
                </a:r>
              </a:p>
              <a:p>
                <a:pPr lvl="1"/>
                <a:r>
                  <a:rPr lang="en-US" sz="3100" dirty="0"/>
                  <a:t>Uses SDP, doesn’t scale to large data</a:t>
                </a:r>
              </a:p>
              <a:p>
                <a:pPr lvl="1"/>
                <a:r>
                  <a:rPr lang="en-US" sz="3100" dirty="0"/>
                  <a:t>Average-linkage can’t beat 1/3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4F5B0D-2882-0547-B1DB-FD5A52CACA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>
                <a:blip r:embed="rId2"/>
                <a:stretch>
                  <a:fillRect l="-1316" t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17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2EAE-2E5F-AE47-A8B4-3B703070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Random recursive partitioning [MW’17]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17021-9869-9B49-88A7-405992FBA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524000"/>
            <a:ext cx="8900160" cy="1849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Algorithm: </a:t>
            </a:r>
            <a:r>
              <a:rPr lang="en-US" dirty="0"/>
              <a:t>Split points randomly and </a:t>
            </a:r>
            <a:r>
              <a:rPr lang="en-US" dirty="0" err="1"/>
              <a:t>recurse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Analysis:</a:t>
            </a:r>
            <a:r>
              <a:rPr lang="en-US" dirty="0"/>
              <a:t> Decompose the objective over triples</a:t>
            </a:r>
            <a:endParaRPr lang="en-US" i="1" dirty="0">
              <a:latin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C2BDDF-8AD4-3A4F-BFCC-DF5D28AD5439}"/>
              </a:ext>
            </a:extLst>
          </p:cNvPr>
          <p:cNvGrpSpPr/>
          <p:nvPr/>
        </p:nvGrpSpPr>
        <p:grpSpPr>
          <a:xfrm>
            <a:off x="6378644" y="3939402"/>
            <a:ext cx="1948796" cy="1927998"/>
            <a:chOff x="6378644" y="3939402"/>
            <a:chExt cx="1948796" cy="1927998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10BADFD4-616C-A648-9F90-2BE22CD23F50}"/>
                </a:ext>
              </a:extLst>
            </p:cNvPr>
            <p:cNvSpPr/>
            <p:nvPr/>
          </p:nvSpPr>
          <p:spPr>
            <a:xfrm>
              <a:off x="6569402" y="4343400"/>
              <a:ext cx="1524000" cy="9906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01D13FD-D98A-8043-876B-83F52F3AA6D9}"/>
                    </a:ext>
                  </a:extLst>
                </p:cNvPr>
                <p:cNvSpPr txBox="1"/>
                <p:nvPr/>
              </p:nvSpPr>
              <p:spPr>
                <a:xfrm>
                  <a:off x="7231024" y="3939402"/>
                  <a:ext cx="2019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01D13FD-D98A-8043-876B-83F52F3AA6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024" y="3939402"/>
                  <a:ext cx="201978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11765" r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D3D64A-600F-A04E-8CB8-2B3BDE3C2865}"/>
                    </a:ext>
                  </a:extLst>
                </p:cNvPr>
                <p:cNvSpPr txBox="1"/>
                <p:nvPr/>
              </p:nvSpPr>
              <p:spPr>
                <a:xfrm>
                  <a:off x="6378644" y="5378062"/>
                  <a:ext cx="1907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D3D64A-600F-A04E-8CB8-2B3BDE3C28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8644" y="5378062"/>
                  <a:ext cx="19075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2500" r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1773B9B-D495-954F-9EE5-3F5BB0B263F5}"/>
                    </a:ext>
                  </a:extLst>
                </p:cNvPr>
                <p:cNvSpPr txBox="1"/>
                <p:nvPr/>
              </p:nvSpPr>
              <p:spPr>
                <a:xfrm>
                  <a:off x="8093402" y="5361801"/>
                  <a:ext cx="2340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1773B9B-D495-954F-9EE5-3F5BB0B263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3402" y="5361801"/>
                  <a:ext cx="23403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0000"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945B27-4D7F-6041-AF35-2480AAF6F22B}"/>
                </a:ext>
              </a:extLst>
            </p:cNvPr>
            <p:cNvCxnSpPr>
              <a:cxnSpLocks/>
            </p:cNvCxnSpPr>
            <p:nvPr/>
          </p:nvCxnSpPr>
          <p:spPr>
            <a:xfrm>
              <a:off x="6452383" y="4648200"/>
              <a:ext cx="640830" cy="1219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5AB43E6-C28D-0440-A3F4-AB56D6E4E7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3003" y="4678383"/>
              <a:ext cx="777418" cy="118901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6408A4B-F6F8-B54D-9AC2-6F2ABDEFF9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9402" y="4551384"/>
              <a:ext cx="1524000" cy="1822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0C803F-383F-5744-8A09-9415440D1A99}"/>
                  </a:ext>
                </a:extLst>
              </p:cNvPr>
              <p:cNvSpPr txBox="1"/>
              <p:nvPr/>
            </p:nvSpPr>
            <p:spPr>
              <a:xfrm>
                <a:off x="67982" y="4267920"/>
                <a:ext cx="7399617" cy="1873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𝑛𝑜𝑡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𝑢𝑛𝑑𝑒𝑟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𝐿𝐶𝐴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𝑛𝑜𝑡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𝑢𝑛𝑑𝑒𝑟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𝐿𝐶𝐴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𝑢𝑛𝑑𝑒𝑟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𝐿𝐶𝐴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𝑢𝑛𝑑𝑒𝑟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𝐿𝐶𝐴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0C803F-383F-5744-8A09-9415440D1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2" y="4267920"/>
                <a:ext cx="7399617" cy="1873526"/>
              </a:xfrm>
              <a:prstGeom prst="rect">
                <a:avLst/>
              </a:prstGeom>
              <a:blipFill>
                <a:blip r:embed="rId5"/>
                <a:stretch>
                  <a:fillRect t="-358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6E56A4-1621-1F49-9744-B25A1D5A988D}"/>
                  </a:ext>
                </a:extLst>
              </p:cNvPr>
              <p:cNvSpPr txBox="1"/>
              <p:nvPr/>
            </p:nvSpPr>
            <p:spPr>
              <a:xfrm>
                <a:off x="255764" y="3227759"/>
                <a:ext cx="8735836" cy="1116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𝐿𝐶𝐴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𝑛𝑜𝑡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𝑢𝑛𝑑𝑒𝑟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𝐿𝐶𝐴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6E56A4-1621-1F49-9744-B25A1D5A9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64" y="3227759"/>
                <a:ext cx="8735836" cy="1116075"/>
              </a:xfrm>
              <a:prstGeom prst="rect">
                <a:avLst/>
              </a:prstGeom>
              <a:blipFill>
                <a:blip r:embed="rId6"/>
                <a:stretch>
                  <a:fillRect l="-5951" t="-93258" b="-10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80C2BD-4835-A546-9C06-10F865488BEA}"/>
                  </a:ext>
                </a:extLst>
              </p:cNvPr>
              <p:cNvSpPr txBox="1"/>
              <p:nvPr/>
            </p:nvSpPr>
            <p:spPr>
              <a:xfrm>
                <a:off x="0" y="6150947"/>
                <a:ext cx="8915400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max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Max-Upper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80C2BD-4835-A546-9C06-10F865488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50947"/>
                <a:ext cx="8915400" cy="509178"/>
              </a:xfrm>
              <a:prstGeom prst="rect">
                <a:avLst/>
              </a:prstGeom>
              <a:blipFill>
                <a:blip r:embed="rId7"/>
                <a:stretch>
                  <a:fillRect t="-107317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46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2EAE-2E5F-AE47-A8B4-3B703070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Random recursive partitioning [MW’17]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617021-9869-9B49-88A7-405992FBAD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00200"/>
                <a:ext cx="8229600" cy="51054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Algorithm: </a:t>
                </a:r>
                <a:r>
                  <a:rPr lang="en-US" dirty="0"/>
                  <a:t>Split points randomly and </a:t>
                </a:r>
                <a:r>
                  <a:rPr lang="en-US" dirty="0" err="1"/>
                  <a:t>recurse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Analysis:</a:t>
                </a:r>
                <a:r>
                  <a:rPr lang="en-US" dirty="0"/>
                  <a:t> Decompose the objective over triples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𝐿𝐶𝐴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𝑛𝑜𝑡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𝑢𝑛𝑑𝑒𝑟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𝐿𝐶𝐴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max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</m:d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Max-Upper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𝔼</m:t>
                      </m:r>
                      <m:r>
                        <m:rPr>
                          <m:nor/>
                        </m:rPr>
                        <a:rPr lang="en-US" b="0" i="0" dirty="0" smtClean="0"/>
                        <m:t>[</m:t>
                      </m:r>
                      <m:r>
                        <m:rPr>
                          <m:nor/>
                        </m:rPr>
                        <a:rPr lang="en-US" b="0" i="0" dirty="0" smtClean="0"/>
                        <m:t>ALG</m:t>
                      </m:r>
                      <m:r>
                        <m:rPr>
                          <m:nor/>
                        </m:rPr>
                        <a:rPr lang="en-US" b="0" i="0" dirty="0" smtClean="0"/>
                        <m:t>] = </m:t>
                      </m:r>
                      <m:r>
                        <m:rPr>
                          <m:nor/>
                        </m:rPr>
                        <a:rPr lang="en-US" dirty="0"/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𝑛𝑜𝑡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𝑢𝑛𝑑𝑒𝑟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𝐿𝐶𝐴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𝑛𝑜𝑡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𝑢𝑛𝑑𝑒𝑟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𝐿𝐶𝐴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max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</m:e>
                      </m:nary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617021-9869-9B49-88A7-405992FBAD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00200"/>
                <a:ext cx="8229600" cy="5105400"/>
              </a:xfrm>
              <a:blipFill>
                <a:blip r:embed="rId2"/>
                <a:stretch>
                  <a:fillRect l="-3704" t="-7444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BE75DC0-D0A9-D544-AEAC-E4F599EBBE18}"/>
              </a:ext>
            </a:extLst>
          </p:cNvPr>
          <p:cNvGrpSpPr/>
          <p:nvPr/>
        </p:nvGrpSpPr>
        <p:grpSpPr>
          <a:xfrm>
            <a:off x="6938895" y="2971800"/>
            <a:ext cx="1948796" cy="1927998"/>
            <a:chOff x="6938895" y="2971800"/>
            <a:chExt cx="1948796" cy="1927998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10BADFD4-616C-A648-9F90-2BE22CD23F50}"/>
                </a:ext>
              </a:extLst>
            </p:cNvPr>
            <p:cNvSpPr/>
            <p:nvPr/>
          </p:nvSpPr>
          <p:spPr>
            <a:xfrm>
              <a:off x="7129653" y="3375798"/>
              <a:ext cx="1524000" cy="9906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01D13FD-D98A-8043-876B-83F52F3AA6D9}"/>
                    </a:ext>
                  </a:extLst>
                </p:cNvPr>
                <p:cNvSpPr txBox="1"/>
                <p:nvPr/>
              </p:nvSpPr>
              <p:spPr>
                <a:xfrm>
                  <a:off x="7791275" y="2971800"/>
                  <a:ext cx="2019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01D13FD-D98A-8043-876B-83F52F3AA6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275" y="2971800"/>
                  <a:ext cx="20197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5882" r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D3D64A-600F-A04E-8CB8-2B3BDE3C2865}"/>
                    </a:ext>
                  </a:extLst>
                </p:cNvPr>
                <p:cNvSpPr txBox="1"/>
                <p:nvPr/>
              </p:nvSpPr>
              <p:spPr>
                <a:xfrm>
                  <a:off x="6938895" y="4410460"/>
                  <a:ext cx="1907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D3D64A-600F-A04E-8CB8-2B3BDE3C28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8895" y="4410460"/>
                  <a:ext cx="19075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2500" r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1773B9B-D495-954F-9EE5-3F5BB0B263F5}"/>
                    </a:ext>
                  </a:extLst>
                </p:cNvPr>
                <p:cNvSpPr txBox="1"/>
                <p:nvPr/>
              </p:nvSpPr>
              <p:spPr>
                <a:xfrm>
                  <a:off x="8653653" y="4394199"/>
                  <a:ext cx="2340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1773B9B-D495-954F-9EE5-3F5BB0B263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653" y="4394199"/>
                  <a:ext cx="23403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0000"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945B27-4D7F-6041-AF35-2480AAF6F22B}"/>
                </a:ext>
              </a:extLst>
            </p:cNvPr>
            <p:cNvCxnSpPr>
              <a:cxnSpLocks/>
            </p:cNvCxnSpPr>
            <p:nvPr/>
          </p:nvCxnSpPr>
          <p:spPr>
            <a:xfrm>
              <a:off x="7012634" y="3680598"/>
              <a:ext cx="640830" cy="1219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5AB43E6-C28D-0440-A3F4-AB56D6E4E7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3254" y="3710781"/>
              <a:ext cx="777418" cy="118901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6408A4B-F6F8-B54D-9AC2-6F2ABDEFF9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9653" y="3583782"/>
              <a:ext cx="1524000" cy="1822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232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9BDC-D173-0144-90E7-908E956C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EED28-5E7E-AA4B-B6D1-748615C92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Key problem in unsupervised learning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Workshop at TTI-Chicago </a:t>
            </a:r>
            <a:r>
              <a:rPr lang="en-US" b="1" dirty="0"/>
              <a:t>“Recent Trends in Clustering”</a:t>
            </a:r>
          </a:p>
          <a:p>
            <a:pPr lvl="1"/>
            <a:r>
              <a:rPr lang="en-US" dirty="0"/>
              <a:t>Tentatively, end of August, stay tuned!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00122-8EE3-154D-B81C-DAB962895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14600"/>
            <a:ext cx="2849070" cy="306570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A4559DF-786D-AC48-B2BE-AB0FEE5A3A93}"/>
              </a:ext>
            </a:extLst>
          </p:cNvPr>
          <p:cNvSpPr/>
          <p:nvPr/>
        </p:nvSpPr>
        <p:spPr>
          <a:xfrm>
            <a:off x="3886200" y="2954096"/>
            <a:ext cx="3810000" cy="23037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CA05CF-0984-874B-9FE5-82BED1C71592}"/>
              </a:ext>
            </a:extLst>
          </p:cNvPr>
          <p:cNvSpPr/>
          <p:nvPr/>
        </p:nvSpPr>
        <p:spPr>
          <a:xfrm>
            <a:off x="5181600" y="2980533"/>
            <a:ext cx="3810000" cy="23037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06EBC-E5A6-6340-9C34-AAB4075FC9DA}"/>
              </a:ext>
            </a:extLst>
          </p:cNvPr>
          <p:cNvSpPr txBox="1"/>
          <p:nvPr/>
        </p:nvSpPr>
        <p:spPr>
          <a:xfrm>
            <a:off x="3944639" y="3921282"/>
            <a:ext cx="134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Algorithms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AAA42-FBA9-9E44-A60F-E250B9231C71}"/>
              </a:ext>
            </a:extLst>
          </p:cNvPr>
          <p:cNvSpPr txBox="1"/>
          <p:nvPr/>
        </p:nvSpPr>
        <p:spPr>
          <a:xfrm>
            <a:off x="7833094" y="3724286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Machine </a:t>
            </a:r>
          </a:p>
          <a:p>
            <a:r>
              <a:rPr lang="en-US" b="1" dirty="0"/>
              <a:t>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21B7B-771D-DE4D-AE7E-AF36B9BD38FE}"/>
              </a:ext>
            </a:extLst>
          </p:cNvPr>
          <p:cNvSpPr txBox="1"/>
          <p:nvPr/>
        </p:nvSpPr>
        <p:spPr>
          <a:xfrm>
            <a:off x="5805584" y="392128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218788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65FDC-3D6B-C94E-A013-F0344B4B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Can we do better for vector data? [</a:t>
            </a:r>
            <a:r>
              <a:rPr lang="en-US" sz="3600" dirty="0" err="1">
                <a:solidFill>
                  <a:schemeClr val="accent1"/>
                </a:solidFill>
              </a:rPr>
              <a:t>Charikar,Chatziafratis,Niazaheh,</a:t>
            </a:r>
            <a:r>
              <a:rPr lang="en-US" sz="3600" b="1" dirty="0" err="1">
                <a:solidFill>
                  <a:srgbClr val="FF0000"/>
                </a:solidFill>
              </a:rPr>
              <a:t>Y</a:t>
            </a:r>
            <a:r>
              <a:rPr lang="en-US" sz="3600" b="1" dirty="0">
                <a:solidFill>
                  <a:srgbClr val="FF0000"/>
                </a:solidFill>
              </a:rPr>
              <a:t>. </a:t>
            </a:r>
            <a:r>
              <a:rPr lang="en-US" sz="3600" dirty="0">
                <a:solidFill>
                  <a:srgbClr val="0070C0"/>
                </a:solidFill>
              </a:rPr>
              <a:t>AISTATS’19</a:t>
            </a:r>
            <a:r>
              <a:rPr lang="en-US" sz="3600" dirty="0">
                <a:solidFill>
                  <a:schemeClr val="accent1"/>
                </a:solidFill>
              </a:rPr>
              <a:t>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C8A892-D6DC-D24F-9014-D6FE8E6D42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5000"/>
                <a:ext cx="8686800" cy="52578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Algorithm</a:t>
                </a:r>
                <a:r>
                  <a:rPr lang="en-US" dirty="0"/>
                  <a:t>: Random-Cut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…≤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uniformly at random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Recursively cluster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Analysis:</a:t>
                </a:r>
                <a:r>
                  <a:rPr lang="en-US" dirty="0"/>
                  <a:t> Gives ½-approximation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max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max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𝐴𝐿𝐺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max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C8A892-D6DC-D24F-9014-D6FE8E6D42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5000"/>
                <a:ext cx="8686800" cy="5257800"/>
              </a:xfrm>
              <a:blipFill>
                <a:blip r:embed="rId2"/>
                <a:stretch>
                  <a:fillRect l="-1023" t="-1205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58B2A25-53C1-6C41-90D8-8367EB8E6DEB}"/>
              </a:ext>
            </a:extLst>
          </p:cNvPr>
          <p:cNvGrpSpPr/>
          <p:nvPr/>
        </p:nvGrpSpPr>
        <p:grpSpPr>
          <a:xfrm>
            <a:off x="4495800" y="1981200"/>
            <a:ext cx="4419600" cy="641866"/>
            <a:chOff x="4495800" y="1981200"/>
            <a:chExt cx="4419600" cy="64186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056219F-7606-B443-9CE3-3237D11F9B51}"/>
                </a:ext>
              </a:extLst>
            </p:cNvPr>
            <p:cNvCxnSpPr/>
            <p:nvPr/>
          </p:nvCxnSpPr>
          <p:spPr>
            <a:xfrm>
              <a:off x="4495800" y="2133600"/>
              <a:ext cx="441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346840B-2F05-F542-9C16-C6F0770BA9B1}"/>
                </a:ext>
              </a:extLst>
            </p:cNvPr>
            <p:cNvSpPr/>
            <p:nvPr/>
          </p:nvSpPr>
          <p:spPr>
            <a:xfrm>
              <a:off x="4724400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DE5BA25-9D89-E842-8030-78CB27081E8F}"/>
                </a:ext>
              </a:extLst>
            </p:cNvPr>
            <p:cNvSpPr/>
            <p:nvPr/>
          </p:nvSpPr>
          <p:spPr>
            <a:xfrm>
              <a:off x="6019800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8750A0-EF8B-534D-965A-1DDE4D2ED536}"/>
                </a:ext>
              </a:extLst>
            </p:cNvPr>
            <p:cNvSpPr/>
            <p:nvPr/>
          </p:nvSpPr>
          <p:spPr>
            <a:xfrm>
              <a:off x="6629400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1745FDA-835F-EE41-992D-0CBF2C0F54E0}"/>
                </a:ext>
              </a:extLst>
            </p:cNvPr>
            <p:cNvSpPr/>
            <p:nvPr/>
          </p:nvSpPr>
          <p:spPr>
            <a:xfrm>
              <a:off x="7025640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2554077-F7BD-D24B-8F59-BA6FF048348D}"/>
                </a:ext>
              </a:extLst>
            </p:cNvPr>
            <p:cNvSpPr/>
            <p:nvPr/>
          </p:nvSpPr>
          <p:spPr>
            <a:xfrm>
              <a:off x="8382000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9FB93E2-CFEB-164A-BB6A-87D22C9794D0}"/>
                    </a:ext>
                  </a:extLst>
                </p:cNvPr>
                <p:cNvSpPr txBox="1"/>
                <p:nvPr/>
              </p:nvSpPr>
              <p:spPr>
                <a:xfrm>
                  <a:off x="4709160" y="2253734"/>
                  <a:ext cx="403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9FB93E2-CFEB-164A-BB6A-87D22C9794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9160" y="2253734"/>
                  <a:ext cx="4038600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7029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050B-D4BD-C449-8193-4371FBB1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Can we do better for vector data? [</a:t>
            </a:r>
            <a:r>
              <a:rPr lang="en-US" sz="3600" dirty="0" err="1">
                <a:solidFill>
                  <a:schemeClr val="accent1"/>
                </a:solidFill>
              </a:rPr>
              <a:t>Charikar,Chatziafratis,Niazaheh,</a:t>
            </a:r>
            <a:r>
              <a:rPr lang="en-US" sz="3600" b="1" dirty="0" err="1">
                <a:solidFill>
                  <a:srgbClr val="FF0000"/>
                </a:solidFill>
              </a:rPr>
              <a:t>Y</a:t>
            </a:r>
            <a:r>
              <a:rPr lang="en-US" sz="3600" b="1" dirty="0">
                <a:solidFill>
                  <a:srgbClr val="FF0000"/>
                </a:solidFill>
              </a:rPr>
              <a:t>. </a:t>
            </a:r>
            <a:r>
              <a:rPr lang="en-US" sz="3600" dirty="0">
                <a:solidFill>
                  <a:srgbClr val="0070C0"/>
                </a:solidFill>
              </a:rPr>
              <a:t>AISTATS’19</a:t>
            </a:r>
            <a:r>
              <a:rPr lang="en-US" sz="3600" dirty="0">
                <a:solidFill>
                  <a:schemeClr val="accent1"/>
                </a:solidFill>
              </a:rPr>
              <a:t>]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86B7D-F6A9-EF42-8538-097EC39243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Average-linkage also gives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Conjectures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Average-linkage gives ¾?</a:t>
                </a:r>
              </a:p>
              <a:p>
                <a:r>
                  <a:rPr lang="en-US" dirty="0"/>
                  <a:t>Dynamic programming gives the optimum solution?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86B7D-F6A9-EF42-8538-097EC39243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8229600" cy="4525963"/>
              </a:xfrm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06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F70DB-2CCA-B541-B4A2-5D9B4236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Can we do better for vector data?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0994BD-4392-3343-985E-B9A380F11A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∈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r>
                  <a:rPr lang="en-US" dirty="0"/>
                  <a:t>In general, </a:t>
                </a:r>
                <a:r>
                  <a:rPr lang="en-US" b="1" dirty="0"/>
                  <a:t>not easier than the general case</a:t>
                </a:r>
                <a:endParaRPr lang="en-US" dirty="0"/>
              </a:p>
              <a:p>
                <a:r>
                  <a:rPr lang="en-US" dirty="0"/>
                  <a:t>General instances can be embedded into high-dimensional vectors</a:t>
                </a:r>
              </a:p>
              <a:p>
                <a:r>
                  <a:rPr lang="en-US" dirty="0"/>
                  <a:t>Average-linkage can’t beat 1/3 even for vectors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0994BD-4392-3343-985E-B9A380F11A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r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480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48BEB-9713-2243-A6AF-D207A3DE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Projected Random Cut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0DDFE-BA89-E64B-9B6F-C036978724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∈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00B05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Algorithm:</a:t>
                </a:r>
              </a:p>
              <a:p>
                <a:r>
                  <a:rPr lang="en-US" dirty="0"/>
                  <a:t>Pick random Gaussian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Compute projections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Run Random Cut 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0DDFE-BA89-E64B-9B6F-C036978724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79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69433-6D9A-C84E-B084-FC697329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Projected Random Cut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BE47C-67B6-E74E-B872-4990EFE47E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Theorem: </a:t>
                </a:r>
                <a:r>
                  <a:rPr lang="en-US" dirty="0"/>
                  <a:t>Projected Random Cut gives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approximation under the </a:t>
                </a:r>
                <a:r>
                  <a:rPr lang="en-US" b="1" dirty="0">
                    <a:solidFill>
                      <a:schemeClr val="accent1"/>
                    </a:solidFill>
                  </a:rPr>
                  <a:t>Gaussian kernel similarity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lit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m:rPr>
                                    <m:lit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Sup>
                                  <m:sSub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lit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Key lemma: </a:t>
                </a:r>
                <a:r>
                  <a:rPr lang="en-US" dirty="0"/>
                  <a:t>probability of not scoring an edge of a triangle is proportional to the opposite angle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BE47C-67B6-E74E-B872-4990EFE47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r="-2932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48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A800DC-D50C-D546-A502-9AE88BB85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09800"/>
            <a:ext cx="5765800" cy="4483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B723E-F5DD-4D47-851F-1F07C5F24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Key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572862-05E3-AF42-983C-86E67FF705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𝑢𝑛𝑑𝑒𝑟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𝐿𝐶𝐴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572862-05E3-AF42-983C-86E67FF705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510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A2DB16-3993-F54B-9300-5A753FBE0B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Projected Random Cut gives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A2DB16-3993-F54B-9300-5A753FB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1A3FC9-AF85-8C43-8BA4-E3B33FB105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96012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800" b="1" i="1" dirty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 i="1" dirty="0">
                              <a:latin typeface="Cambria Math" panose="02040503050406030204" pitchFamily="18" charset="0"/>
                            </a:rPr>
                            <m:t>max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dirty="0" smtClean="0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800" b="1" i="1" dirty="0" smtClean="0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dirty="0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800" b="1" i="1" dirty="0" smtClean="0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dirty="0" smtClean="0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800" b="1" i="1" dirty="0" smtClean="0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dirty="0" smtClean="0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800" b="1" i="1" dirty="0" smtClean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dirty="0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800" b="1" i="1" dirty="0" smtClean="0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dirty="0" smtClean="0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800" b="1" i="1" dirty="0" smtClean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𝐴𝐿𝐺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600" b="0" dirty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0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20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20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1 −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</m:num>
                              <m:den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1 −</m:t>
                            </m:r>
                            <m:f>
                              <m:f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num>
                              <m:den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1 −</m:t>
                            </m:r>
                            <m:f>
                              <m:f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num>
                              <m:den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2000" b="1" i="1" dirty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000" b="1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largest then we score it with prob.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1A3FC9-AF85-8C43-8BA4-E3B33FB105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9601200" cy="4525963"/>
              </a:xfrm>
              <a:blipFill>
                <a:blip r:embed="rId3"/>
                <a:stretch>
                  <a:fillRect l="-3307" t="-32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17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E1EF-B945-6244-8802-1137B6A2E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Experimental results for PRC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B46FB-ADEE-664F-BF87-68082CA32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F57D3-9BD9-7848-B021-900CA9144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9697"/>
            <a:ext cx="9144000" cy="359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5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Scaling it up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Ran PRC on largest vector datasets from UCI ML repository (SIFT 10M, HIGGS)</a:t>
                </a:r>
              </a:p>
              <a:p>
                <a:pPr lvl="1"/>
                <a:r>
                  <a:rPr lang="en-US" dirty="0"/>
                  <a:t>Approx.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/>
                  <a:t> points in up to 128 dimensions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running time</a:t>
                </a:r>
              </a:p>
              <a:p>
                <a:pPr lvl="1"/>
                <a:r>
                  <a:rPr lang="en-US" dirty="0"/>
                  <a:t>Can run on much larger data too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Can scale Single-Linkage clustering too, but</a:t>
                </a:r>
              </a:p>
              <a:p>
                <a:pPr lvl="1"/>
                <a:r>
                  <a:rPr lang="en-US" dirty="0"/>
                  <a:t>Uses PCA to reduce dimension</a:t>
                </a:r>
              </a:p>
              <a:p>
                <a:pPr lvl="1"/>
                <a:r>
                  <a:rPr lang="en-US" dirty="0"/>
                  <a:t>Requires a large Apache Spark cluster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>
                <a:blip r:embed="rId2"/>
                <a:stretch>
                  <a:fillRect l="-1786" t="-2801" r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37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Thank you!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  <a:p>
            <a:endParaRPr lang="en-US" dirty="0"/>
          </a:p>
          <a:p>
            <a:r>
              <a:rPr lang="en-US" dirty="0"/>
              <a:t>Some other topics I work(</a:t>
            </a:r>
            <a:r>
              <a:rPr lang="en-US" dirty="0" err="1"/>
              <a:t>ed</a:t>
            </a:r>
            <a:r>
              <a:rPr lang="en-US" dirty="0"/>
              <a:t>) on</a:t>
            </a:r>
          </a:p>
          <a:p>
            <a:pPr lvl="1"/>
            <a:r>
              <a:rPr lang="en-US" dirty="0"/>
              <a:t>Other clustering methods (e.g. </a:t>
            </a:r>
            <a:r>
              <a:rPr lang="en-US" b="1" dirty="0"/>
              <a:t>correlation clustering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Massively parallel</a:t>
            </a:r>
            <a:r>
              <a:rPr lang="en-US" dirty="0"/>
              <a:t>, </a:t>
            </a:r>
            <a:r>
              <a:rPr lang="en-US" b="1" dirty="0"/>
              <a:t>streaming</a:t>
            </a:r>
            <a:r>
              <a:rPr lang="en-US" dirty="0"/>
              <a:t>, </a:t>
            </a:r>
            <a:r>
              <a:rPr lang="en-US" b="1" dirty="0"/>
              <a:t>sublinear</a:t>
            </a:r>
            <a:r>
              <a:rPr lang="en-US" dirty="0"/>
              <a:t> algorithms</a:t>
            </a:r>
          </a:p>
          <a:p>
            <a:pPr lvl="1"/>
            <a:r>
              <a:rPr lang="en-US" b="1" dirty="0"/>
              <a:t>Data compression</a:t>
            </a:r>
            <a:r>
              <a:rPr lang="en-US" dirty="0"/>
              <a:t> methods for data analysis</a:t>
            </a:r>
          </a:p>
          <a:p>
            <a:pPr lvl="1"/>
            <a:r>
              <a:rPr lang="en-US" b="1" dirty="0"/>
              <a:t>Submodular optimization</a:t>
            </a:r>
          </a:p>
        </p:txBody>
      </p:sp>
    </p:spTree>
    <p:extLst>
      <p:ext uri="{BB962C8B-B14F-4D97-AF65-F5344CB8AC3E}">
        <p14:creationId xmlns:p14="http://schemas.microsoft.com/office/powerpoint/2010/main" val="246191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CFC6AE-1DD0-1C47-94EB-273D6215F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996" y="1269758"/>
            <a:ext cx="2750224" cy="2959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9C104F-7780-2A4B-AA1B-789172CA3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898" y="4392288"/>
            <a:ext cx="3810000" cy="19791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D770C-7658-4B45-8547-D79D39787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6553200" cy="5410200"/>
          </a:xfrm>
        </p:spPr>
        <p:txBody>
          <a:bodyPr>
            <a:normAutofit/>
          </a:bodyPr>
          <a:lstStyle/>
          <a:p>
            <a:r>
              <a:rPr lang="en-US" dirty="0"/>
              <a:t>Flat (single) clustering</a:t>
            </a:r>
          </a:p>
          <a:p>
            <a:pPr lvl="1"/>
            <a:r>
              <a:rPr lang="en-US" dirty="0"/>
              <a:t># clusters K is fixed</a:t>
            </a:r>
          </a:p>
          <a:p>
            <a:pPr lvl="2"/>
            <a:r>
              <a:rPr lang="en-US" dirty="0"/>
              <a:t>K-means, K-median, K-center,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# clusters selected by the algorithm </a:t>
            </a:r>
          </a:p>
          <a:p>
            <a:pPr lvl="2"/>
            <a:r>
              <a:rPr lang="en-US" dirty="0"/>
              <a:t>Correlation clustering</a:t>
            </a:r>
          </a:p>
          <a:p>
            <a:pPr lvl="2"/>
            <a:r>
              <a:rPr lang="en-US" dirty="0"/>
              <a:t>…</a:t>
            </a:r>
          </a:p>
          <a:p>
            <a:r>
              <a:rPr lang="en-US" b="1" dirty="0"/>
              <a:t>Hierarchical clustering</a:t>
            </a:r>
          </a:p>
          <a:p>
            <a:pPr lvl="1"/>
            <a:r>
              <a:rPr lang="en-US" dirty="0"/>
              <a:t>Tree over data points, </a:t>
            </a:r>
          </a:p>
          <a:p>
            <a:pPr lvl="2"/>
            <a:r>
              <a:rPr lang="en-US" dirty="0"/>
              <a:t>Can pick any # of clusters</a:t>
            </a:r>
          </a:p>
          <a:p>
            <a:pPr lvl="2"/>
            <a:r>
              <a:rPr lang="en-US" dirty="0"/>
              <a:t>Relationships between clusters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FBEF8-914B-904C-88C2-9F877D6E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Hierarchical Clustering of Clustering Methods</a:t>
            </a:r>
          </a:p>
        </p:txBody>
      </p:sp>
    </p:spTree>
    <p:extLst>
      <p:ext uri="{BB962C8B-B14F-4D97-AF65-F5344CB8AC3E}">
        <p14:creationId xmlns:p14="http://schemas.microsoft.com/office/powerpoint/2010/main" val="38283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27F12-10DB-2542-9C73-993A6F34E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Data we can hierarchically cluster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3A2476-BEE2-DC46-BCE2-D52D61A03D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8316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Graphs (weighted graph G(V,E))</a:t>
                </a:r>
              </a:p>
              <a:p>
                <a:pPr lvl="1"/>
                <a:r>
                  <a:rPr lang="en-US" sz="2400" dirty="0"/>
                  <a:t>Recent work with Facebook </a:t>
                </a:r>
              </a:p>
              <a:p>
                <a:pPr lvl="1"/>
                <a:r>
                  <a:rPr lang="en-US" sz="2400" dirty="0">
                    <a:solidFill>
                      <a:srgbClr val="0070C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Avdiukhin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Pupyrev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Y.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VLDB’19?]</a:t>
                </a:r>
              </a:p>
              <a:p>
                <a:pPr lvl="1"/>
                <a:r>
                  <a:rPr lang="en-US" sz="2400" dirty="0"/>
                  <a:t>Scales to the Facebook graph </a:t>
                </a:r>
              </a:p>
              <a:p>
                <a:pPr lvl="1"/>
                <a:r>
                  <a:rPr lang="en-US" sz="2400" dirty="0"/>
                  <a:t>Up to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 vertices,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sz="2400" dirty="0"/>
                  <a:t> edges</a:t>
                </a:r>
                <a:r>
                  <a:rPr lang="en-US" dirty="0"/>
                  <a:t>   </a:t>
                </a:r>
              </a:p>
              <a:p>
                <a:r>
                  <a:rPr lang="en-US" b="1" dirty="0"/>
                  <a:t>Vectors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Arbitrary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3A2476-BEE2-DC46-BCE2-D52D61A03D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83162"/>
              </a:xfrm>
              <a:blipFill>
                <a:blip r:embed="rId2"/>
                <a:stretch>
                  <a:fillRect l="-1852" t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63B22E0-01DB-DD4F-978A-D86F913A4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00200"/>
            <a:ext cx="2177046" cy="2177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97DB8C-F67B-A941-A380-C14F6A665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54" y="3777246"/>
            <a:ext cx="2171700" cy="15684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83F2EF-369C-D84F-BAB0-7EA38CC49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254" y="5345697"/>
            <a:ext cx="2615154" cy="13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8802-B4B8-E348-BE2C-F0A17357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Why little theoretical progress on HC?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C9873-962A-144E-998B-6C75D4145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Lots of heuristics, (almost) no rigorous objectives</a:t>
            </a:r>
          </a:p>
          <a:p>
            <a:r>
              <a:rPr lang="en-US" b="1" dirty="0"/>
              <a:t>Bottom-up (linkage-based heuristics)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Single-linkage clustering</a:t>
            </a:r>
          </a:p>
          <a:p>
            <a:pPr lvl="1"/>
            <a:r>
              <a:rPr lang="en-US" b="1" dirty="0"/>
              <a:t>Average-linkage clustering</a:t>
            </a:r>
          </a:p>
          <a:p>
            <a:pPr lvl="1"/>
            <a:r>
              <a:rPr lang="en-US" dirty="0"/>
              <a:t>Complete-linkage clustering</a:t>
            </a:r>
          </a:p>
          <a:p>
            <a:pPr lvl="1"/>
            <a:r>
              <a:rPr lang="en-US" dirty="0"/>
              <a:t>Centroid linkage</a:t>
            </a:r>
          </a:p>
          <a:p>
            <a:pPr lvl="1"/>
            <a:r>
              <a:rPr lang="en-US" dirty="0"/>
              <a:t>All sorts of other linkage methods</a:t>
            </a:r>
          </a:p>
          <a:p>
            <a:r>
              <a:rPr lang="en-US" dirty="0"/>
              <a:t>Implementations of HC in:</a:t>
            </a:r>
          </a:p>
          <a:p>
            <a:pPr lvl="1"/>
            <a:r>
              <a:rPr lang="en-US" dirty="0"/>
              <a:t>Mathematica, R, </a:t>
            </a:r>
            <a:r>
              <a:rPr lang="en-US" dirty="0" err="1"/>
              <a:t>Matlab</a:t>
            </a:r>
            <a:endParaRPr lang="en-US" dirty="0"/>
          </a:p>
          <a:p>
            <a:pPr lvl="1"/>
            <a:r>
              <a:rPr lang="en-US" dirty="0"/>
              <a:t>SciPy, </a:t>
            </a:r>
            <a:r>
              <a:rPr lang="en-US" dirty="0" err="1"/>
              <a:t>Scikit</a:t>
            </a:r>
            <a:r>
              <a:rPr lang="en-US" dirty="0"/>
              <a:t>-learn, …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E4260-0FA1-504F-9B94-2DF38C740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667000"/>
            <a:ext cx="2209800" cy="3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4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BD96-2715-7D49-9C87-13C33516D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Bottom-up linkage-based heuristics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415A29-0DDB-6A45-85B9-8A3B3D86C0A5}"/>
              </a:ext>
            </a:extLst>
          </p:cNvPr>
          <p:cNvSpPr txBox="1"/>
          <p:nvPr/>
        </p:nvSpPr>
        <p:spPr>
          <a:xfrm>
            <a:off x="503382" y="1403854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Start with singletons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Iteratively merge two </a:t>
            </a:r>
            <a:r>
              <a:rPr lang="en-US" sz="3600" b="1" dirty="0"/>
              <a:t>closest clusters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194FE2-2F13-6046-89C3-6636C2B2BBBA}"/>
              </a:ext>
            </a:extLst>
          </p:cNvPr>
          <p:cNvGrpSpPr/>
          <p:nvPr/>
        </p:nvGrpSpPr>
        <p:grpSpPr>
          <a:xfrm>
            <a:off x="1828800" y="3124200"/>
            <a:ext cx="5805147" cy="3097444"/>
            <a:chOff x="1828800" y="3124200"/>
            <a:chExt cx="5805147" cy="309744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C35F74E-63CB-254E-B5D2-FE29E16E61DF}"/>
                </a:ext>
              </a:extLst>
            </p:cNvPr>
            <p:cNvSpPr/>
            <p:nvPr/>
          </p:nvSpPr>
          <p:spPr>
            <a:xfrm>
              <a:off x="1828800" y="4503758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E82A145-9B05-5249-AC67-6E34A73CE249}"/>
                </a:ext>
              </a:extLst>
            </p:cNvPr>
            <p:cNvSpPr/>
            <p:nvPr/>
          </p:nvSpPr>
          <p:spPr>
            <a:xfrm>
              <a:off x="3536973" y="4530296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615CA87-2FD8-2C43-9AF3-F7EE2B881759}"/>
                </a:ext>
              </a:extLst>
            </p:cNvPr>
            <p:cNvSpPr/>
            <p:nvPr/>
          </p:nvSpPr>
          <p:spPr>
            <a:xfrm>
              <a:off x="1828800" y="3813979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219B443-8F5B-BA4C-9395-4261066662DC}"/>
                </a:ext>
              </a:extLst>
            </p:cNvPr>
            <p:cNvSpPr/>
            <p:nvPr/>
          </p:nvSpPr>
          <p:spPr>
            <a:xfrm>
              <a:off x="1828800" y="3124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C059883-E93B-564F-BE06-FC744FB897D0}"/>
                </a:ext>
              </a:extLst>
            </p:cNvPr>
            <p:cNvSpPr/>
            <p:nvPr/>
          </p:nvSpPr>
          <p:spPr>
            <a:xfrm>
              <a:off x="1828800" y="5193537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0F4E61-1F9B-7B4D-8DED-2F7ACA594812}"/>
                </a:ext>
              </a:extLst>
            </p:cNvPr>
            <p:cNvSpPr/>
            <p:nvPr/>
          </p:nvSpPr>
          <p:spPr>
            <a:xfrm>
              <a:off x="1828800" y="5883316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0A5DDD-F36A-D643-B37C-323F754F8F11}"/>
                </a:ext>
              </a:extLst>
            </p:cNvPr>
            <p:cNvSpPr/>
            <p:nvPr/>
          </p:nvSpPr>
          <p:spPr>
            <a:xfrm>
              <a:off x="2684826" y="4503758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BC9C976-D4D5-484A-A80A-7BC4A776A988}"/>
                </a:ext>
              </a:extLst>
            </p:cNvPr>
            <p:cNvSpPr/>
            <p:nvPr/>
          </p:nvSpPr>
          <p:spPr>
            <a:xfrm>
              <a:off x="3540852" y="313334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01857B-7A46-624E-B48D-A396961F321B}"/>
                </a:ext>
              </a:extLst>
            </p:cNvPr>
            <p:cNvSpPr/>
            <p:nvPr/>
          </p:nvSpPr>
          <p:spPr>
            <a:xfrm>
              <a:off x="2684826" y="313334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FC022CA-11BE-C346-AEEF-81F5BB79500F}"/>
                </a:ext>
              </a:extLst>
            </p:cNvPr>
            <p:cNvSpPr/>
            <p:nvPr/>
          </p:nvSpPr>
          <p:spPr>
            <a:xfrm>
              <a:off x="5620974" y="4537286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1AB3991-028E-A240-8CCF-4984E777BEB9}"/>
                </a:ext>
              </a:extLst>
            </p:cNvPr>
            <p:cNvSpPr/>
            <p:nvPr/>
          </p:nvSpPr>
          <p:spPr>
            <a:xfrm>
              <a:off x="7329147" y="5227065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CF69BAC-3E56-FA44-B3C3-F9A0E4F1FF2F}"/>
                </a:ext>
              </a:extLst>
            </p:cNvPr>
            <p:cNvSpPr/>
            <p:nvPr/>
          </p:nvSpPr>
          <p:spPr>
            <a:xfrm>
              <a:off x="5620974" y="3847507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3F688BC-E99B-114D-9C77-2060877F6BD0}"/>
                </a:ext>
              </a:extLst>
            </p:cNvPr>
            <p:cNvSpPr/>
            <p:nvPr/>
          </p:nvSpPr>
          <p:spPr>
            <a:xfrm>
              <a:off x="5620974" y="3157728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D429FC6-B03A-814D-9B59-119D1935107F}"/>
                </a:ext>
              </a:extLst>
            </p:cNvPr>
            <p:cNvSpPr/>
            <p:nvPr/>
          </p:nvSpPr>
          <p:spPr>
            <a:xfrm>
              <a:off x="5620974" y="5227065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BA86E77-A010-2648-A327-026995E7DE7F}"/>
                </a:ext>
              </a:extLst>
            </p:cNvPr>
            <p:cNvSpPr/>
            <p:nvPr/>
          </p:nvSpPr>
          <p:spPr>
            <a:xfrm>
              <a:off x="5620974" y="591684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12C5CD7-BF1C-3D43-A758-992A7FD3DB67}"/>
                </a:ext>
              </a:extLst>
            </p:cNvPr>
            <p:cNvSpPr/>
            <p:nvPr/>
          </p:nvSpPr>
          <p:spPr>
            <a:xfrm>
              <a:off x="6477000" y="4537286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FC428E9-FF9B-FE46-943F-347BFC0B0E81}"/>
                </a:ext>
              </a:extLst>
            </p:cNvPr>
            <p:cNvSpPr/>
            <p:nvPr/>
          </p:nvSpPr>
          <p:spPr>
            <a:xfrm>
              <a:off x="7329147" y="3847507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76AB613-5494-084B-BD7B-6E3823D26491}"/>
                </a:ext>
              </a:extLst>
            </p:cNvPr>
            <p:cNvSpPr/>
            <p:nvPr/>
          </p:nvSpPr>
          <p:spPr>
            <a:xfrm>
              <a:off x="6477000" y="3166872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D2A1691-D4BD-1C43-B20F-7F4CA9B4081D}"/>
                </a:ext>
              </a:extLst>
            </p:cNvPr>
            <p:cNvSpPr/>
            <p:nvPr/>
          </p:nvSpPr>
          <p:spPr>
            <a:xfrm>
              <a:off x="6477000" y="591684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889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A85D28C-309E-4E49-B833-801FEC17B0B2}"/>
              </a:ext>
            </a:extLst>
          </p:cNvPr>
          <p:cNvCxnSpPr>
            <a:cxnSpLocks/>
          </p:cNvCxnSpPr>
          <p:nvPr/>
        </p:nvCxnSpPr>
        <p:spPr>
          <a:xfrm>
            <a:off x="3904369" y="4374059"/>
            <a:ext cx="2084001" cy="914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246D5BE-C032-A44C-B8CE-B0806CED11A8}"/>
              </a:ext>
            </a:extLst>
          </p:cNvPr>
          <p:cNvCxnSpPr>
            <a:cxnSpLocks/>
          </p:cNvCxnSpPr>
          <p:nvPr/>
        </p:nvCxnSpPr>
        <p:spPr>
          <a:xfrm>
            <a:off x="5970544" y="4374059"/>
            <a:ext cx="856026" cy="3184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649751A-C987-414C-9277-235820CD7A4A}"/>
              </a:ext>
            </a:extLst>
          </p:cNvPr>
          <p:cNvCxnSpPr>
            <a:cxnSpLocks/>
          </p:cNvCxnSpPr>
          <p:nvPr/>
        </p:nvCxnSpPr>
        <p:spPr>
          <a:xfrm>
            <a:off x="5988370" y="3037173"/>
            <a:ext cx="0" cy="274082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8EAFEF3-0983-1C4F-8981-93D9E4276A96}"/>
              </a:ext>
            </a:extLst>
          </p:cNvPr>
          <p:cNvCxnSpPr>
            <a:cxnSpLocks/>
          </p:cNvCxnSpPr>
          <p:nvPr/>
        </p:nvCxnSpPr>
        <p:spPr>
          <a:xfrm>
            <a:off x="2196196" y="4351358"/>
            <a:ext cx="170817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52150FA-6D4B-7E45-9C3D-4A28202DA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Single-Linkage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40E90-A496-424D-8289-B4B7434F1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839200" cy="4525963"/>
          </a:xfrm>
        </p:spPr>
        <p:txBody>
          <a:bodyPr/>
          <a:lstStyle/>
          <a:p>
            <a:r>
              <a:rPr lang="en-US" dirty="0"/>
              <a:t>Distance = distance between two closest points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0A8C36-D43A-9145-A828-FD7C8807E415}"/>
              </a:ext>
            </a:extLst>
          </p:cNvPr>
          <p:cNvSpPr/>
          <p:nvPr/>
        </p:nvSpPr>
        <p:spPr>
          <a:xfrm>
            <a:off x="1280675" y="2262981"/>
            <a:ext cx="3352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33B2DC6-AABA-414A-A04C-4DCDC886DEDF}"/>
              </a:ext>
            </a:extLst>
          </p:cNvPr>
          <p:cNvSpPr/>
          <p:nvPr/>
        </p:nvSpPr>
        <p:spPr>
          <a:xfrm>
            <a:off x="5015596" y="2262981"/>
            <a:ext cx="3352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4B769E-EC63-0145-B4F5-8EFD05E3E996}"/>
              </a:ext>
            </a:extLst>
          </p:cNvPr>
          <p:cNvGrpSpPr/>
          <p:nvPr/>
        </p:nvGrpSpPr>
        <p:grpSpPr>
          <a:xfrm>
            <a:off x="2043796" y="2819400"/>
            <a:ext cx="5805147" cy="3097444"/>
            <a:chOff x="1828800" y="3124200"/>
            <a:chExt cx="5805147" cy="309744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E148AFB-31C5-1646-9EE3-0CA2FD1E4988}"/>
                </a:ext>
              </a:extLst>
            </p:cNvPr>
            <p:cNvSpPr/>
            <p:nvPr/>
          </p:nvSpPr>
          <p:spPr>
            <a:xfrm>
              <a:off x="1828800" y="4503758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F2E4D15-C5BA-E14A-A203-63CF71DBBF39}"/>
                </a:ext>
              </a:extLst>
            </p:cNvPr>
            <p:cNvSpPr/>
            <p:nvPr/>
          </p:nvSpPr>
          <p:spPr>
            <a:xfrm>
              <a:off x="3536973" y="4530296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6AECADF-1B4A-4A4B-A2C8-9914BC7132BC}"/>
                </a:ext>
              </a:extLst>
            </p:cNvPr>
            <p:cNvSpPr/>
            <p:nvPr/>
          </p:nvSpPr>
          <p:spPr>
            <a:xfrm>
              <a:off x="1828800" y="3813979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82F9D22-A885-BE41-B307-FFEAA08D2CB7}"/>
                </a:ext>
              </a:extLst>
            </p:cNvPr>
            <p:cNvSpPr/>
            <p:nvPr/>
          </p:nvSpPr>
          <p:spPr>
            <a:xfrm>
              <a:off x="1828800" y="3124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A9AC58C-6878-0948-9613-3896DE15378C}"/>
                </a:ext>
              </a:extLst>
            </p:cNvPr>
            <p:cNvSpPr/>
            <p:nvPr/>
          </p:nvSpPr>
          <p:spPr>
            <a:xfrm>
              <a:off x="1828800" y="5193537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DAFA9CC-4CF7-E245-99EC-7F2F065CE03C}"/>
                </a:ext>
              </a:extLst>
            </p:cNvPr>
            <p:cNvSpPr/>
            <p:nvPr/>
          </p:nvSpPr>
          <p:spPr>
            <a:xfrm>
              <a:off x="1828800" y="5883316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DB3EB86-09CD-2A42-9487-A6D4841DAD03}"/>
                </a:ext>
              </a:extLst>
            </p:cNvPr>
            <p:cNvSpPr/>
            <p:nvPr/>
          </p:nvSpPr>
          <p:spPr>
            <a:xfrm>
              <a:off x="2684826" y="4503758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5EFA697-E632-A848-B02C-A7B66B50DAB8}"/>
                </a:ext>
              </a:extLst>
            </p:cNvPr>
            <p:cNvSpPr/>
            <p:nvPr/>
          </p:nvSpPr>
          <p:spPr>
            <a:xfrm>
              <a:off x="3540852" y="313334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E0B5059-E36F-A845-B20F-547999209275}"/>
                </a:ext>
              </a:extLst>
            </p:cNvPr>
            <p:cNvSpPr/>
            <p:nvPr/>
          </p:nvSpPr>
          <p:spPr>
            <a:xfrm>
              <a:off x="2684826" y="313334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0E34E4A-2C44-CA40-B177-F40141489A48}"/>
                </a:ext>
              </a:extLst>
            </p:cNvPr>
            <p:cNvSpPr/>
            <p:nvPr/>
          </p:nvSpPr>
          <p:spPr>
            <a:xfrm>
              <a:off x="5620974" y="4537286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E1D4CBB-4196-274A-AD3E-056CBF4C56A5}"/>
                </a:ext>
              </a:extLst>
            </p:cNvPr>
            <p:cNvSpPr/>
            <p:nvPr/>
          </p:nvSpPr>
          <p:spPr>
            <a:xfrm>
              <a:off x="7329147" y="5227065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85401E7-8DA6-D745-B744-90DEA52DEA87}"/>
                </a:ext>
              </a:extLst>
            </p:cNvPr>
            <p:cNvSpPr/>
            <p:nvPr/>
          </p:nvSpPr>
          <p:spPr>
            <a:xfrm>
              <a:off x="5620974" y="3847507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F709D4F-BBF7-7145-AE16-EB544050D551}"/>
                </a:ext>
              </a:extLst>
            </p:cNvPr>
            <p:cNvSpPr/>
            <p:nvPr/>
          </p:nvSpPr>
          <p:spPr>
            <a:xfrm>
              <a:off x="5620974" y="3157728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2CAE300-24D8-2D42-910F-01FDA3EB0817}"/>
                </a:ext>
              </a:extLst>
            </p:cNvPr>
            <p:cNvSpPr/>
            <p:nvPr/>
          </p:nvSpPr>
          <p:spPr>
            <a:xfrm>
              <a:off x="5620974" y="5227065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B77E860-8CA9-AF46-9E80-A5920681AC90}"/>
                </a:ext>
              </a:extLst>
            </p:cNvPr>
            <p:cNvSpPr/>
            <p:nvPr/>
          </p:nvSpPr>
          <p:spPr>
            <a:xfrm>
              <a:off x="5620974" y="591684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F669469-C1EA-BB49-9434-DD08E3DE4267}"/>
                </a:ext>
              </a:extLst>
            </p:cNvPr>
            <p:cNvSpPr/>
            <p:nvPr/>
          </p:nvSpPr>
          <p:spPr>
            <a:xfrm>
              <a:off x="6477000" y="4537286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4D8E20-E8CA-7A43-9A58-EC8B1B97E381}"/>
                </a:ext>
              </a:extLst>
            </p:cNvPr>
            <p:cNvSpPr/>
            <p:nvPr/>
          </p:nvSpPr>
          <p:spPr>
            <a:xfrm>
              <a:off x="7329147" y="3847507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EF5727-A5A0-0340-83B0-D83863617C1F}"/>
                </a:ext>
              </a:extLst>
            </p:cNvPr>
            <p:cNvSpPr/>
            <p:nvPr/>
          </p:nvSpPr>
          <p:spPr>
            <a:xfrm>
              <a:off x="6477000" y="3166872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FE8A46F-0563-3248-A0DF-CEBD2EFB8C92}"/>
                </a:ext>
              </a:extLst>
            </p:cNvPr>
            <p:cNvSpPr/>
            <p:nvPr/>
          </p:nvSpPr>
          <p:spPr>
            <a:xfrm>
              <a:off x="6477000" y="591684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D1517DE-B4FE-D64F-8528-BDC77395D4E5}"/>
              </a:ext>
            </a:extLst>
          </p:cNvPr>
          <p:cNvCxnSpPr>
            <a:cxnSpLocks/>
          </p:cNvCxnSpPr>
          <p:nvPr/>
        </p:nvCxnSpPr>
        <p:spPr>
          <a:xfrm>
            <a:off x="2196196" y="2971800"/>
            <a:ext cx="170817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47250D5-6106-C94A-A92C-CCD22ADAEAF9}"/>
              </a:ext>
            </a:extLst>
          </p:cNvPr>
          <p:cNvCxnSpPr>
            <a:cxnSpLocks/>
          </p:cNvCxnSpPr>
          <p:nvPr/>
        </p:nvCxnSpPr>
        <p:spPr>
          <a:xfrm>
            <a:off x="2196196" y="2980944"/>
            <a:ext cx="0" cy="274082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B0C3F41-AD2D-8540-99BC-7E95C6BD324F}"/>
              </a:ext>
            </a:extLst>
          </p:cNvPr>
          <p:cNvCxnSpPr>
            <a:cxnSpLocks/>
          </p:cNvCxnSpPr>
          <p:nvPr/>
        </p:nvCxnSpPr>
        <p:spPr>
          <a:xfrm>
            <a:off x="5988370" y="3005328"/>
            <a:ext cx="856026" cy="3184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DCB90CC-7BC0-9F4A-885A-44AE86588C7F}"/>
              </a:ext>
            </a:extLst>
          </p:cNvPr>
          <p:cNvCxnSpPr>
            <a:cxnSpLocks/>
          </p:cNvCxnSpPr>
          <p:nvPr/>
        </p:nvCxnSpPr>
        <p:spPr>
          <a:xfrm>
            <a:off x="5970544" y="5746156"/>
            <a:ext cx="856026" cy="3184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5DFA909-831A-2846-8E5A-A2B017EDE488}"/>
              </a:ext>
            </a:extLst>
          </p:cNvPr>
          <p:cNvCxnSpPr>
            <a:cxnSpLocks/>
          </p:cNvCxnSpPr>
          <p:nvPr/>
        </p:nvCxnSpPr>
        <p:spPr>
          <a:xfrm>
            <a:off x="6844395" y="3014472"/>
            <a:ext cx="852148" cy="68520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53E10A7-7139-394D-90ED-AB2F0349714E}"/>
              </a:ext>
            </a:extLst>
          </p:cNvPr>
          <p:cNvCxnSpPr>
            <a:cxnSpLocks/>
          </p:cNvCxnSpPr>
          <p:nvPr/>
        </p:nvCxnSpPr>
        <p:spPr>
          <a:xfrm>
            <a:off x="6843445" y="4383203"/>
            <a:ext cx="852148" cy="68520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6136769-10DC-C04C-A411-6F74D5529B29}"/>
              </a:ext>
            </a:extLst>
          </p:cNvPr>
          <p:cNvCxnSpPr>
            <a:cxnSpLocks/>
          </p:cNvCxnSpPr>
          <p:nvPr/>
        </p:nvCxnSpPr>
        <p:spPr>
          <a:xfrm flipV="1">
            <a:off x="6843445" y="3699679"/>
            <a:ext cx="852148" cy="70622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7D6CA92-FF4E-0C41-A969-F6EDA98E5E84}"/>
              </a:ext>
            </a:extLst>
          </p:cNvPr>
          <p:cNvCxnSpPr>
            <a:cxnSpLocks/>
          </p:cNvCxnSpPr>
          <p:nvPr/>
        </p:nvCxnSpPr>
        <p:spPr>
          <a:xfrm flipV="1">
            <a:off x="6843445" y="5089429"/>
            <a:ext cx="852148" cy="66250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C3684F6-4736-3441-B196-A25E442185B6}"/>
              </a:ext>
            </a:extLst>
          </p:cNvPr>
          <p:cNvGrpSpPr/>
          <p:nvPr/>
        </p:nvGrpSpPr>
        <p:grpSpPr>
          <a:xfrm>
            <a:off x="1490763" y="2621952"/>
            <a:ext cx="6526279" cy="3550087"/>
            <a:chOff x="1490763" y="2621952"/>
            <a:chExt cx="6526279" cy="355008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356A93-8C08-084D-A3E8-CA009C712297}"/>
                </a:ext>
              </a:extLst>
            </p:cNvPr>
            <p:cNvSpPr/>
            <p:nvPr/>
          </p:nvSpPr>
          <p:spPr>
            <a:xfrm>
              <a:off x="2866089" y="2721863"/>
              <a:ext cx="1190679" cy="5333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7AC4F1D-E629-A543-977F-607E8E80E18F}"/>
                </a:ext>
              </a:extLst>
            </p:cNvPr>
            <p:cNvSpPr/>
            <p:nvPr/>
          </p:nvSpPr>
          <p:spPr>
            <a:xfrm>
              <a:off x="2898872" y="4107404"/>
              <a:ext cx="1188716" cy="5333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441CD96-8D04-3649-84AE-6D7E6F828A3E}"/>
                </a:ext>
              </a:extLst>
            </p:cNvPr>
            <p:cNvSpPr/>
            <p:nvPr/>
          </p:nvSpPr>
          <p:spPr>
            <a:xfrm>
              <a:off x="5835970" y="4118232"/>
              <a:ext cx="1160826" cy="5333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55CC2E7-6814-6F4D-BBAE-9F77DD02643D}"/>
                </a:ext>
              </a:extLst>
            </p:cNvPr>
            <p:cNvSpPr/>
            <p:nvPr/>
          </p:nvSpPr>
          <p:spPr>
            <a:xfrm>
              <a:off x="5835970" y="2735671"/>
              <a:ext cx="1174430" cy="5333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C7D012F-A7BC-3647-82C9-8EFF2D9C49D1}"/>
                </a:ext>
              </a:extLst>
            </p:cNvPr>
            <p:cNvSpPr/>
            <p:nvPr/>
          </p:nvSpPr>
          <p:spPr>
            <a:xfrm>
              <a:off x="5835971" y="5497561"/>
              <a:ext cx="1174430" cy="5333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7C57237-710B-7B43-AC85-E59C94C932A3}"/>
                </a:ext>
              </a:extLst>
            </p:cNvPr>
            <p:cNvSpPr/>
            <p:nvPr/>
          </p:nvSpPr>
          <p:spPr>
            <a:xfrm rot="16200000">
              <a:off x="1698907" y="5089461"/>
              <a:ext cx="994579" cy="593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96A3923-F29A-514F-9E93-A9B33B197EF6}"/>
                </a:ext>
              </a:extLst>
            </p:cNvPr>
            <p:cNvSpPr/>
            <p:nvPr/>
          </p:nvSpPr>
          <p:spPr>
            <a:xfrm rot="16200000">
              <a:off x="1677367" y="3032587"/>
              <a:ext cx="1036709" cy="593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209FDCA-8C28-404B-8739-E1042928C639}"/>
                </a:ext>
              </a:extLst>
            </p:cNvPr>
            <p:cNvSpPr/>
            <p:nvPr/>
          </p:nvSpPr>
          <p:spPr>
            <a:xfrm>
              <a:off x="2026921" y="4077493"/>
              <a:ext cx="2060668" cy="593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95925DF-F91F-934D-A3C4-2673321A1C65}"/>
                </a:ext>
              </a:extLst>
            </p:cNvPr>
            <p:cNvSpPr/>
            <p:nvPr/>
          </p:nvSpPr>
          <p:spPr>
            <a:xfrm>
              <a:off x="1490763" y="4015682"/>
              <a:ext cx="3013336" cy="20151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582B2FD-A8F6-4845-ACB8-513D16A5064F}"/>
                </a:ext>
              </a:extLst>
            </p:cNvPr>
            <p:cNvSpPr/>
            <p:nvPr/>
          </p:nvSpPr>
          <p:spPr>
            <a:xfrm>
              <a:off x="1723117" y="2621952"/>
              <a:ext cx="2638380" cy="14025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4EFE217-786A-8A4C-9615-EFCBA8FE685A}"/>
                </a:ext>
              </a:extLst>
            </p:cNvPr>
            <p:cNvSpPr/>
            <p:nvPr/>
          </p:nvSpPr>
          <p:spPr>
            <a:xfrm>
              <a:off x="5602462" y="2754722"/>
              <a:ext cx="1571079" cy="11934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7E06C89-B47E-3D46-B6F9-210988572984}"/>
                </a:ext>
              </a:extLst>
            </p:cNvPr>
            <p:cNvSpPr/>
            <p:nvPr/>
          </p:nvSpPr>
          <p:spPr>
            <a:xfrm>
              <a:off x="5602462" y="4107404"/>
              <a:ext cx="1571079" cy="11934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A03D7E3-EB05-7449-877F-FC7043FCB1CA}"/>
                </a:ext>
              </a:extLst>
            </p:cNvPr>
            <p:cNvSpPr/>
            <p:nvPr/>
          </p:nvSpPr>
          <p:spPr>
            <a:xfrm>
              <a:off x="5410200" y="4090766"/>
              <a:ext cx="1980593" cy="19609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6513DFC-1539-8F47-AC25-A84CC5D8AC83}"/>
                </a:ext>
              </a:extLst>
            </p:cNvPr>
            <p:cNvSpPr/>
            <p:nvPr/>
          </p:nvSpPr>
          <p:spPr>
            <a:xfrm>
              <a:off x="5363720" y="4046354"/>
              <a:ext cx="2485223" cy="21256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79339E3-EA80-304A-BB62-15D13D4AEE80}"/>
                </a:ext>
              </a:extLst>
            </p:cNvPr>
            <p:cNvSpPr/>
            <p:nvPr/>
          </p:nvSpPr>
          <p:spPr>
            <a:xfrm rot="429785">
              <a:off x="5396792" y="2767314"/>
              <a:ext cx="2620250" cy="125765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537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185416"/>
            <a:ext cx="6283175" cy="2723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MST: Single-Linkage Clustering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95400"/>
                <a:ext cx="8458200" cy="5638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[Zahn’71]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charset="0"/>
                      </a:rPr>
                      <m:t>𝒌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clusters: remove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dirty="0"/>
                  <a:t> longest MST edges </a:t>
                </a:r>
              </a:p>
              <a:p>
                <a:r>
                  <a:rPr lang="en-US" b="1" dirty="0"/>
                  <a:t>Objective</a:t>
                </a:r>
                <a:r>
                  <a:rPr lang="en-US" dirty="0"/>
                  <a:t>: maximizes </a:t>
                </a:r>
                <a:r>
                  <a:rPr lang="en-US" b="1" dirty="0"/>
                  <a:t>minimum</a:t>
                </a:r>
                <a:r>
                  <a:rPr lang="en-US" dirty="0"/>
                  <a:t> cluster distance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 true if MST is approximate (sum vs.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 charset="0"/>
                      </a:rPr>
                      <m:t>𝒌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edge)!</a:t>
                </a:r>
              </a:p>
              <a:p>
                <a:pPr lvl="1"/>
                <a:r>
                  <a:rPr lang="en-US" dirty="0"/>
                  <a:t>Scalable algorithms for Single-Linkage Clustering of vectors </a:t>
                </a: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b="1" dirty="0">
                    <a:solidFill>
                      <a:srgbClr val="FF0000"/>
                    </a:solidFill>
                  </a:rPr>
                  <a:t>Y</a:t>
                </a:r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Vadapalli</a:t>
                </a:r>
                <a:r>
                  <a:rPr lang="en-US" dirty="0">
                    <a:solidFill>
                      <a:srgbClr val="0070C0"/>
                    </a:solidFill>
                  </a:rPr>
                  <a:t> ICML’18]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95400"/>
                <a:ext cx="8458200" cy="5638800"/>
              </a:xfrm>
              <a:blipFill>
                <a:blip r:embed="rId4"/>
                <a:stretch>
                  <a:fillRect l="-1349" t="-1573" r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819400" y="4724400"/>
            <a:ext cx="521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Objective: maximize min(</a:t>
            </a:r>
            <a:r>
              <a:rPr lang="en-US" sz="2400" dirty="0" err="1"/>
              <a:t>a,b,c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834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D2E98CE3-7D9F-4048-82C2-B8525D6DF46B}"/>
              </a:ext>
            </a:extLst>
          </p:cNvPr>
          <p:cNvGrpSpPr/>
          <p:nvPr/>
        </p:nvGrpSpPr>
        <p:grpSpPr>
          <a:xfrm>
            <a:off x="2196195" y="2971800"/>
            <a:ext cx="5499398" cy="2806201"/>
            <a:chOff x="2196195" y="2971800"/>
            <a:chExt cx="5499398" cy="2806201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383BFAB-6CC7-4544-A846-8AEA6A5141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2761" y="5086016"/>
              <a:ext cx="1710954" cy="67842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FDCE671-4C92-A14E-A46D-05C7F6B7E2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96196" y="2971800"/>
              <a:ext cx="4222" cy="277008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EFE0BEC-DF15-4B4C-9873-22EA5FC0C2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6196" y="2971800"/>
              <a:ext cx="0" cy="651679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CC40C05-B67B-934D-B926-555E1C9D5C77}"/>
                </a:ext>
              </a:extLst>
            </p:cNvPr>
            <p:cNvCxnSpPr>
              <a:cxnSpLocks/>
            </p:cNvCxnSpPr>
            <p:nvPr/>
          </p:nvCxnSpPr>
          <p:spPr>
            <a:xfrm>
              <a:off x="2196196" y="5068410"/>
              <a:ext cx="0" cy="6533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A5453D7-EF55-D34F-98BB-E38FFE8DBCDF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2971800"/>
              <a:ext cx="85636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229945-2F63-6B42-98BA-B28F3C730C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3445" y="5089429"/>
              <a:ext cx="852148" cy="662505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11CE3EA-D6A0-AB44-A9A5-42710D51A972}"/>
                </a:ext>
              </a:extLst>
            </p:cNvPr>
            <p:cNvCxnSpPr>
              <a:cxnSpLocks/>
            </p:cNvCxnSpPr>
            <p:nvPr/>
          </p:nvCxnSpPr>
          <p:spPr>
            <a:xfrm>
              <a:off x="5988370" y="5068410"/>
              <a:ext cx="0" cy="709591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4D21E3-5E94-E648-BCB5-D34A3212F39C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4351358"/>
              <a:ext cx="85636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A2B293F-2F8E-0049-9678-ACE0678D62DB}"/>
                </a:ext>
              </a:extLst>
            </p:cNvPr>
            <p:cNvCxnSpPr>
              <a:cxnSpLocks/>
            </p:cNvCxnSpPr>
            <p:nvPr/>
          </p:nvCxnSpPr>
          <p:spPr>
            <a:xfrm>
              <a:off x="5988370" y="3005328"/>
              <a:ext cx="856026" cy="31845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02FFE76-0E0D-A641-A546-6DA4245C9F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3445" y="3699679"/>
              <a:ext cx="852148" cy="70622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EE2B960-7780-6749-A69C-23D1D72701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6196" y="3699679"/>
              <a:ext cx="0" cy="651679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40ECCC1-F7D0-574C-B2D2-89016F80DF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82762" y="3676660"/>
              <a:ext cx="5608" cy="73975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08FBB5E-E962-2E45-A46D-3CBF3EB39AC6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3005328"/>
              <a:ext cx="856369" cy="137256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75E1EA6-D8DA-EA47-8091-CFE51E5DDB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6195" y="4351359"/>
              <a:ext cx="1708174" cy="1390525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B6CE607-2469-8843-A8C8-8B994E2906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2762" y="3005327"/>
              <a:ext cx="888578" cy="137257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FA9F1F8-44A0-FF46-9AAA-CEB748A8099C}"/>
                </a:ext>
              </a:extLst>
            </p:cNvPr>
            <p:cNvCxnSpPr>
              <a:cxnSpLocks/>
            </p:cNvCxnSpPr>
            <p:nvPr/>
          </p:nvCxnSpPr>
          <p:spPr>
            <a:xfrm>
              <a:off x="5982761" y="2998339"/>
              <a:ext cx="1696946" cy="6854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0228855-5918-E744-A9A5-3D7190E039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0883" y="3706458"/>
              <a:ext cx="1712129" cy="206308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68525E4-698F-2C42-82E1-19CD78A8EC10}"/>
              </a:ext>
            </a:extLst>
          </p:cNvPr>
          <p:cNvCxnSpPr>
            <a:cxnSpLocks/>
          </p:cNvCxnSpPr>
          <p:nvPr/>
        </p:nvCxnSpPr>
        <p:spPr>
          <a:xfrm>
            <a:off x="2196196" y="2971800"/>
            <a:ext cx="5499397" cy="211762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220272-14A9-AF4F-B914-6768BDF6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Complete Linkage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6CD75-E82B-C242-9D3A-4AA2C90DA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sz="3000" dirty="0"/>
              <a:t>Distance = distance between two furthest points</a:t>
            </a:r>
          </a:p>
          <a:p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0667BAE-C103-2143-9F3C-A141A84B8DDA}"/>
              </a:ext>
            </a:extLst>
          </p:cNvPr>
          <p:cNvSpPr/>
          <p:nvPr/>
        </p:nvSpPr>
        <p:spPr>
          <a:xfrm>
            <a:off x="1280675" y="2262981"/>
            <a:ext cx="3352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BBA62B-4944-4843-B2F0-4CA86CA6556C}"/>
              </a:ext>
            </a:extLst>
          </p:cNvPr>
          <p:cNvSpPr/>
          <p:nvPr/>
        </p:nvSpPr>
        <p:spPr>
          <a:xfrm>
            <a:off x="5015596" y="2262981"/>
            <a:ext cx="3352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F58488-5C3A-644A-84EA-22939212A2D0}"/>
              </a:ext>
            </a:extLst>
          </p:cNvPr>
          <p:cNvGrpSpPr/>
          <p:nvPr/>
        </p:nvGrpSpPr>
        <p:grpSpPr>
          <a:xfrm>
            <a:off x="2043796" y="2819400"/>
            <a:ext cx="5805147" cy="3097444"/>
            <a:chOff x="1828800" y="3124200"/>
            <a:chExt cx="5805147" cy="309744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F9C0C93-E03C-0441-A572-E106A0429E16}"/>
                </a:ext>
              </a:extLst>
            </p:cNvPr>
            <p:cNvSpPr/>
            <p:nvPr/>
          </p:nvSpPr>
          <p:spPr>
            <a:xfrm>
              <a:off x="1828800" y="4503758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EADEC5-370D-004E-902E-ED641CB13730}"/>
                </a:ext>
              </a:extLst>
            </p:cNvPr>
            <p:cNvSpPr/>
            <p:nvPr/>
          </p:nvSpPr>
          <p:spPr>
            <a:xfrm>
              <a:off x="3536973" y="4530296"/>
              <a:ext cx="304800" cy="3048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C9B6F8-3CB5-0044-9AB8-60AE28E07D36}"/>
                </a:ext>
              </a:extLst>
            </p:cNvPr>
            <p:cNvSpPr/>
            <p:nvPr/>
          </p:nvSpPr>
          <p:spPr>
            <a:xfrm>
              <a:off x="1828800" y="3813979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54AE82D-64E8-F448-89FA-CDBFDE15F315}"/>
                </a:ext>
              </a:extLst>
            </p:cNvPr>
            <p:cNvSpPr/>
            <p:nvPr/>
          </p:nvSpPr>
          <p:spPr>
            <a:xfrm>
              <a:off x="1828800" y="3124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5C898A-3E4D-C44E-A76D-1D7C5E4AAF11}"/>
                </a:ext>
              </a:extLst>
            </p:cNvPr>
            <p:cNvSpPr/>
            <p:nvPr/>
          </p:nvSpPr>
          <p:spPr>
            <a:xfrm>
              <a:off x="1828800" y="5193537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0CD6D2-3D23-FF4C-936D-96D51DFF9D75}"/>
                </a:ext>
              </a:extLst>
            </p:cNvPr>
            <p:cNvSpPr/>
            <p:nvPr/>
          </p:nvSpPr>
          <p:spPr>
            <a:xfrm>
              <a:off x="1828800" y="5883316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13E1D1-B2E6-3F40-8EF6-A9F2069E9BFD}"/>
                </a:ext>
              </a:extLst>
            </p:cNvPr>
            <p:cNvSpPr/>
            <p:nvPr/>
          </p:nvSpPr>
          <p:spPr>
            <a:xfrm>
              <a:off x="2684826" y="4503758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6495FD1-249E-774C-B657-85634B228B3F}"/>
                </a:ext>
              </a:extLst>
            </p:cNvPr>
            <p:cNvSpPr/>
            <p:nvPr/>
          </p:nvSpPr>
          <p:spPr>
            <a:xfrm>
              <a:off x="3540852" y="313334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6542968-CAE1-E844-BC14-1DA1A3A23289}"/>
                </a:ext>
              </a:extLst>
            </p:cNvPr>
            <p:cNvSpPr/>
            <p:nvPr/>
          </p:nvSpPr>
          <p:spPr>
            <a:xfrm>
              <a:off x="2684826" y="313334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A321092-D721-744A-9CAF-3DB079B60EF8}"/>
                </a:ext>
              </a:extLst>
            </p:cNvPr>
            <p:cNvSpPr/>
            <p:nvPr/>
          </p:nvSpPr>
          <p:spPr>
            <a:xfrm>
              <a:off x="5620974" y="4537286"/>
              <a:ext cx="304800" cy="3048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914F20C-DEA8-E449-9C4B-6364206BAB66}"/>
                </a:ext>
              </a:extLst>
            </p:cNvPr>
            <p:cNvSpPr/>
            <p:nvPr/>
          </p:nvSpPr>
          <p:spPr>
            <a:xfrm>
              <a:off x="7329147" y="5227065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7734D9F-ECE6-5947-A716-D31EB351F69C}"/>
                </a:ext>
              </a:extLst>
            </p:cNvPr>
            <p:cNvSpPr/>
            <p:nvPr/>
          </p:nvSpPr>
          <p:spPr>
            <a:xfrm>
              <a:off x="5620974" y="3847507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D69C505-E4FA-5B4E-A35C-0AC2DB25D6F4}"/>
                </a:ext>
              </a:extLst>
            </p:cNvPr>
            <p:cNvSpPr/>
            <p:nvPr/>
          </p:nvSpPr>
          <p:spPr>
            <a:xfrm>
              <a:off x="5620974" y="3157728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5EE6BA6-B1DD-5443-A6CD-AFD391F0CF49}"/>
                </a:ext>
              </a:extLst>
            </p:cNvPr>
            <p:cNvSpPr/>
            <p:nvPr/>
          </p:nvSpPr>
          <p:spPr>
            <a:xfrm>
              <a:off x="5620974" y="5227065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BA28F37-B8FC-FC4E-8739-319CB52D6CB5}"/>
                </a:ext>
              </a:extLst>
            </p:cNvPr>
            <p:cNvSpPr/>
            <p:nvPr/>
          </p:nvSpPr>
          <p:spPr>
            <a:xfrm>
              <a:off x="5620974" y="591684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0F0C95F-4E82-E445-BD1F-CA060A4A3DD6}"/>
                </a:ext>
              </a:extLst>
            </p:cNvPr>
            <p:cNvSpPr/>
            <p:nvPr/>
          </p:nvSpPr>
          <p:spPr>
            <a:xfrm>
              <a:off x="6477000" y="4537286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A95B614-03B1-1942-8928-637006DAFB29}"/>
                </a:ext>
              </a:extLst>
            </p:cNvPr>
            <p:cNvSpPr/>
            <p:nvPr/>
          </p:nvSpPr>
          <p:spPr>
            <a:xfrm>
              <a:off x="7329147" y="3847507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64938D0-C3FE-D648-8362-E6E5CBA17D48}"/>
                </a:ext>
              </a:extLst>
            </p:cNvPr>
            <p:cNvSpPr/>
            <p:nvPr/>
          </p:nvSpPr>
          <p:spPr>
            <a:xfrm>
              <a:off x="6477000" y="3166872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9D19747-770D-7F43-B58F-6D813416CEB2}"/>
                </a:ext>
              </a:extLst>
            </p:cNvPr>
            <p:cNvSpPr/>
            <p:nvPr/>
          </p:nvSpPr>
          <p:spPr>
            <a:xfrm>
              <a:off x="6477000" y="591684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20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26288</TotalTime>
  <Words>1200</Words>
  <Application>Microsoft Macintosh PowerPoint</Application>
  <PresentationFormat>On-screen Show (4:3)</PresentationFormat>
  <Paragraphs>244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Cambria Math</vt:lpstr>
      <vt:lpstr>Office Theme</vt:lpstr>
      <vt:lpstr>PowerPoint Presentation</vt:lpstr>
      <vt:lpstr>Clustering</vt:lpstr>
      <vt:lpstr>Hierarchical Clustering of Clustering Methods</vt:lpstr>
      <vt:lpstr>Data we can hierarchically cluster</vt:lpstr>
      <vt:lpstr>Why little theoretical progress on HC?</vt:lpstr>
      <vt:lpstr>Bottom-up linkage-based heuristics</vt:lpstr>
      <vt:lpstr>Single-Linkage Clustering</vt:lpstr>
      <vt:lpstr>MST: Single-Linkage Clustering</vt:lpstr>
      <vt:lpstr>Complete Linkage</vt:lpstr>
      <vt:lpstr>Average-Linkage Clustering</vt:lpstr>
      <vt:lpstr>Distance vs. Similarity</vt:lpstr>
      <vt:lpstr>Distance vs. Similarity</vt:lpstr>
      <vt:lpstr>Dasgupta’s objective for HC [STOC’16]</vt:lpstr>
      <vt:lpstr>Dasgupta’s objective for HC [STOC’2016]</vt:lpstr>
      <vt:lpstr>Dasgupta’s objective for HC [STOC’2016]</vt:lpstr>
      <vt:lpstr>Moseley-Wang objective for HC [NIPS’17]</vt:lpstr>
      <vt:lpstr>Moseley-Wang objective for HC [NIPS’17]</vt:lpstr>
      <vt:lpstr>Random recursive partitioning [MW’17]</vt:lpstr>
      <vt:lpstr>Random recursive partitioning [MW’17]</vt:lpstr>
      <vt:lpstr>Can we do better for vector data? [Charikar,Chatziafratis,Niazaheh,Y. AISTATS’19]</vt:lpstr>
      <vt:lpstr>Can we do better for vector data? [Charikar,Chatziafratis,Niazaheh,Y. AISTATS’19]</vt:lpstr>
      <vt:lpstr>Can we do better for vector data?</vt:lpstr>
      <vt:lpstr>Projected Random Cut Algorithm</vt:lpstr>
      <vt:lpstr>Projected Random Cut Algorithm</vt:lpstr>
      <vt:lpstr>Key lemma</vt:lpstr>
      <vt:lpstr>Projected Random Cut gives (1+δ)/3</vt:lpstr>
      <vt:lpstr>Experimental results for PRC</vt:lpstr>
      <vt:lpstr>Scaling it up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700:  “algorithms for Big Data”</dc:title>
  <dc:creator>Grigory</dc:creator>
  <cp:lastModifiedBy>Yaroslavtsev, Grigory</cp:lastModifiedBy>
  <cp:revision>150</cp:revision>
  <dcterms:created xsi:type="dcterms:W3CDTF">2015-11-16T13:09:30Z</dcterms:created>
  <dcterms:modified xsi:type="dcterms:W3CDTF">2019-03-11T21:59:39Z</dcterms:modified>
</cp:coreProperties>
</file>