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2" r:id="rId8"/>
    <p:sldId id="265" r:id="rId9"/>
    <p:sldId id="269" r:id="rId10"/>
    <p:sldId id="260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2" autoAdjust="0"/>
    <p:restoredTop sz="94660"/>
  </p:normalViewPr>
  <p:slideViewPr>
    <p:cSldViewPr>
      <p:cViewPr varScale="1">
        <p:scale>
          <a:sx n="65" d="100"/>
          <a:sy n="65" d="100"/>
        </p:scale>
        <p:origin x="-117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rigory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Approximation for Directed Spanner 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34200" cy="24384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Grigory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Yaroslavtsev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Penn State + AT&amp;T Labs (intern)</a:t>
            </a:r>
          </a:p>
          <a:p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Based on a paper at 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ICALP’11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joint with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Berman (PSU)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Bhattacharyya (MIT)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Makarychev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(IBM)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Raskhodnikova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(PSU)</a:t>
            </a:r>
            <a:endParaRPr lang="en-US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52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 do </a:t>
            </a:r>
            <a:r>
              <a:rPr lang="en-US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</a:t>
            </a:r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think is next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8600" y="1371600"/>
                <a:ext cx="8610600" cy="49503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914400" lvl="1" indent="-457200">
                  <a:buFont typeface="Arial" pitchFamily="34" charset="0"/>
                  <a:buChar char="•"/>
                </a:pP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Improve approximation </a:t>
                </a:r>
                <a:r>
                  <a:rPr lang="en-US" sz="2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factor</a:t>
                </a:r>
              </a:p>
              <a:p>
                <a:pPr marL="1371600" lvl="2" indent="-457200">
                  <a:buFont typeface="Arial" pitchFamily="34" charset="0"/>
                  <a:buChar char="•"/>
                </a:pPr>
                <a:endParaRPr lang="en-US" sz="28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1371600" lvl="2" indent="-457200">
                  <a:buFont typeface="Arial" pitchFamily="34" charset="0"/>
                  <a:buChar char="•"/>
                </a:pPr>
                <a:r>
                  <a:rPr lang="en-US" sz="2800" dirty="0" smtClean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Currently</a:t>
                </a: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Õ(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</m:rad>
                    <m:r>
                      <a:rPr lang="en-US" sz="2800" i="1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approximation</a:t>
                </a:r>
              </a:p>
              <a:p>
                <a:pPr marL="1371600" lvl="2" indent="-457200">
                  <a:buFont typeface="Arial" pitchFamily="34" charset="0"/>
                  <a:buChar char="•"/>
                </a:pP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Hardness</a:t>
                </a: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1−</m:t>
                            </m:r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𝜖</m:t>
                            </m:r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Quasi-NP-hardness, </a:t>
                </a:r>
                <a:r>
                  <a:rPr lang="en-US" sz="2800" dirty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[Elkin, </a:t>
                </a:r>
                <a:r>
                  <a:rPr lang="en-US" sz="2800" dirty="0" err="1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Peleg</a:t>
                </a:r>
                <a:r>
                  <a:rPr lang="en-US" sz="2800" dirty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STOC 00</a:t>
                </a:r>
                <a:r>
                  <a:rPr lang="en-US" sz="2800" dirty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]</a:t>
                </a:r>
              </a:p>
              <a:p>
                <a:pPr marL="1371600" lvl="2" indent="-457200">
                  <a:buFont typeface="Arial" pitchFamily="34" charset="0"/>
                  <a:buChar char="•"/>
                </a:pP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Integrality </a:t>
                </a: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gap:  Ω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1/3−</m:t>
                            </m:r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𝜖</m:t>
                            </m:r>
                          </m:sup>
                        </m:sSup>
                      </m:e>
                    </m:d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[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DK11</a:t>
                </a:r>
                <a:r>
                  <a:rPr lang="en-US" sz="2800" dirty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].</a:t>
                </a:r>
              </a:p>
              <a:p>
                <a:pPr marL="1371600" lvl="2" indent="-457200">
                  <a:buFont typeface="Arial" pitchFamily="34" charset="0"/>
                  <a:buChar char="•"/>
                </a:pP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Improve 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counting? Other techniques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?</a:t>
                </a:r>
              </a:p>
              <a:p>
                <a:pPr marL="1371600" lvl="2" indent="-457200">
                  <a:buFont typeface="Arial" pitchFamily="34" charset="0"/>
                  <a:buChar char="•"/>
                </a:pP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…</a:t>
                </a:r>
                <a:endParaRPr lang="en-US" sz="2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914400" lvl="1" indent="-457200">
                  <a:buFont typeface="Arial" pitchFamily="34" charset="0"/>
                  <a:buChar char="•"/>
                </a:pPr>
                <a:endParaRPr lang="en-US" sz="28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914400" lvl="1" indent="-457200">
                  <a:buFont typeface="Arial" pitchFamily="34" charset="0"/>
                  <a:buChar char="•"/>
                </a:pP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What is a </a:t>
                </a: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natural online setting</a:t>
                </a:r>
                <a:r>
                  <a:rPr lang="en-US" sz="2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?</a:t>
                </a:r>
              </a:p>
              <a:p>
                <a:endParaRPr lang="en-US" sz="2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371600"/>
                <a:ext cx="8610600" cy="4950394"/>
              </a:xfrm>
              <a:prstGeom prst="rect">
                <a:avLst/>
              </a:prstGeom>
              <a:blipFill rotWithShape="1">
                <a:blip r:embed="rId2"/>
                <a:stretch>
                  <a:fillRect t="-1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74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 do </a:t>
            </a:r>
            <a:r>
              <a:rPr lang="en-US" sz="49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you</a:t>
            </a:r>
            <a:r>
              <a:rPr lang="en-US" sz="49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think?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7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Thank you!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information: </a:t>
            </a:r>
            <a:r>
              <a:rPr lang="en-US" dirty="0" smtClean="0">
                <a:hlinkClick r:id="rId2"/>
              </a:rPr>
              <a:t>http://grigory.us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1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Directed Spanner Problem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pPr defTabSz="612775"/>
            <a:r>
              <a:rPr lang="en-US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K-Spanner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subset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of edges, preserving distances up to a factor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 &gt; 1 (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stretch k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612775"/>
            <a:r>
              <a:rPr lang="en-US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Problem: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Find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sparsest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k-spanner of a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directed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graph.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784" y="4056186"/>
            <a:ext cx="6019800" cy="23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77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Why Spanners?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Applications</a:t>
            </a:r>
          </a:p>
          <a:p>
            <a:pPr lvl="1"/>
            <a:r>
              <a:rPr lang="en-US" sz="3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Efficient routing</a:t>
            </a:r>
          </a:p>
          <a:p>
            <a:pPr lvl="1"/>
            <a:r>
              <a:rPr lang="en-US" sz="3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Simulating synchronized protocols in unsynchronized networks</a:t>
            </a:r>
          </a:p>
          <a:p>
            <a:pPr lvl="1"/>
            <a:r>
              <a:rPr lang="en-US" sz="3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Parallel/Distributed/Streaming </a:t>
            </a:r>
            <a:r>
              <a:rPr lang="en-US" sz="3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approximation algorithms for shortest paths</a:t>
            </a:r>
          </a:p>
          <a:p>
            <a:pPr lvl="1"/>
            <a:r>
              <a:rPr lang="en-US" sz="3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Algorithms for distance oracles</a:t>
            </a:r>
          </a:p>
          <a:p>
            <a:pPr marL="0" indent="0">
              <a:buNone/>
            </a:pPr>
            <a:r>
              <a:rPr lang="en-US" sz="3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lang="en-US" sz="3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2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Why 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Directed Spanners</a:t>
            </a:r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Property </a:t>
            </a:r>
            <a:r>
              <a:rPr lang="en-US" sz="32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testing and property </a:t>
            </a:r>
            <a:r>
              <a:rPr lang="en-US" sz="32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reconstruction</a:t>
            </a:r>
          </a:p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Techniques give </a:t>
            </a:r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improvement for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Directed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Steiner Forest</a:t>
            </a:r>
          </a:p>
          <a:p>
            <a:pPr lvl="1"/>
            <a:r>
              <a:rPr lang="en-US" dirty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Min-cost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Directed Spanner (improvement for unit-length, constant k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), 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Unit-length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Directed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Spanners, 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Client-server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k-Spanner, 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K-diameter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Spanning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Subgraph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…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Practical under natural assumptions</a:t>
            </a:r>
          </a:p>
        </p:txBody>
      </p:sp>
    </p:spTree>
    <p:extLst>
      <p:ext uri="{BB962C8B-B14F-4D97-AF65-F5344CB8AC3E}">
        <p14:creationId xmlns:p14="http://schemas.microsoft.com/office/powerpoint/2010/main" val="35232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Previous work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Similar problems considered in 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Dodis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Khanna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STOC 99]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[Feldman,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Kortsarz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Nutov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SODA 09]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[Bhattacharyya,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Grigorescu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Jung,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Raskhodnikova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Woodruff, SODA 09]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[Berman,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Raskhodnikova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Ruan</a:t>
            </a:r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FSTTCS 10]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…</a:t>
            </a:r>
            <a:endParaRPr lang="en-US" sz="2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</a:t>
            </a:r>
            <a:r>
              <a:rPr lang="en-US" sz="28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Dinitz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Krauthgamer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STOC 11</a:t>
            </a:r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]</a:t>
            </a:r>
          </a:p>
          <a:p>
            <a:pPr marL="457200" lvl="1" indent="0">
              <a:buNone/>
            </a:pP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9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Key idea: </a:t>
            </a:r>
            <a:r>
              <a:rPr lang="en-US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Antispanners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Antispanner</a:t>
            </a:r>
            <a:r>
              <a:rPr lang="en-US" dirty="0" smtClean="0"/>
              <a:t> – subset of edges, which destroys all paths from A to B of stretch at most k.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895600"/>
            <a:ext cx="5029200" cy="2039764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52578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We have a spanner if and only if we </a:t>
            </a:r>
            <a:r>
              <a:rPr lang="en-US" dirty="0" smtClean="0">
                <a:solidFill>
                  <a:srgbClr val="FF0000"/>
                </a:solidFill>
              </a:rPr>
              <a:t>hit</a:t>
            </a:r>
            <a:r>
              <a:rPr lang="en-US" dirty="0" smtClean="0"/>
              <a:t> all </a:t>
            </a:r>
            <a:r>
              <a:rPr lang="en-US" dirty="0" smtClean="0">
                <a:solidFill>
                  <a:srgbClr val="FF0000"/>
                </a:solidFill>
              </a:rPr>
              <a:t>minimal</a:t>
            </a:r>
            <a:r>
              <a:rPr lang="en-US" dirty="0" smtClean="0"/>
              <a:t> </a:t>
            </a:r>
            <a:r>
              <a:rPr lang="en-US" dirty="0" err="1" smtClean="0"/>
              <a:t>antispanners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7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Linear programming 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relaxation </a:t>
            </a:r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1"/>
                <a:ext cx="8153400" cy="3352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𝑒</m:t>
                          </m:r>
                          <m:r>
                            <a:rPr lang="en-US" sz="2800" i="1">
                              <a:latin typeface="Cambria Math"/>
                            </a:rPr>
                            <m:t>∈</m:t>
                          </m:r>
                          <m:r>
                            <a:rPr lang="en-US" sz="2800" i="1">
                              <a:latin typeface="Cambria Math"/>
                            </a:rPr>
                            <m:t>𝐸</m:t>
                          </m:r>
                          <m:r>
                            <a:rPr lang="en-US" sz="2800" i="1">
                              <a:latin typeface="Cambria Math"/>
                            </a:rPr>
                            <m:t> 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e>
                      </m:nary>
                      <m:r>
                        <a:rPr lang="en-US" sz="2800" i="1"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𝑚𝑖𝑛</m:t>
                      </m:r>
                    </m:oMath>
                  </m:oMathPara>
                </a14:m>
                <a:endParaRPr lang="en-US" sz="2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	subject 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to: 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𝑒</m:t>
                          </m:r>
                          <m:r>
                            <a:rPr lang="en-US" sz="2800" i="1">
                              <a:latin typeface="Cambria Math"/>
                            </a:rPr>
                            <m:t>∈</m:t>
                          </m:r>
                          <m:r>
                            <a:rPr lang="en-US" sz="2800" b="1" i="0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𝐀</m:t>
                          </m:r>
                          <m:r>
                            <a:rPr lang="en-US" sz="2800" i="1">
                              <a:latin typeface="Cambria Math"/>
                            </a:rPr>
                            <m:t> 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e>
                      </m:nary>
                      <m:r>
                        <a:rPr lang="en-US" sz="2800" i="1">
                          <a:latin typeface="Cambria Math"/>
                        </a:rPr>
                        <m:t>≥1</m:t>
                      </m:r>
                    </m:oMath>
                  </m:oMathPara>
                </a14:m>
                <a:endParaRPr lang="en-US" sz="2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for 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all </a:t>
                </a:r>
                <a:r>
                  <a:rPr lang="en-US" sz="2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minimal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28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antispanners</a:t>
                </a:r>
                <a:r>
                  <a:rPr lang="en-US" sz="2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2800" b="1" dirty="0">
                    <a:solidFill>
                      <a:srgbClr val="00B05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en-US" sz="2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for </a:t>
                </a:r>
                <a:r>
                  <a:rPr lang="en-US" sz="2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all edges.</a:t>
                </a:r>
                <a:endParaRPr lang="en-US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1"/>
                <a:ext cx="8153400" cy="3352800"/>
              </a:xfrm>
              <a:blipFill rotWithShape="1">
                <a:blip r:embed="rId2"/>
                <a:stretch>
                  <a:fillRect l="-1495" b="-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57200" y="4495800"/>
            <a:ext cx="8153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How to solve the </a:t>
            </a:r>
            <a:r>
              <a:rPr lang="en-US" sz="2800" dirty="0" smtClean="0"/>
              <a:t>LP?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800" dirty="0" smtClean="0"/>
              <a:t># of </a:t>
            </a:r>
            <a:r>
              <a:rPr lang="en-US" sz="2800" dirty="0" err="1" smtClean="0"/>
              <a:t>antispanners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exponential</a:t>
            </a:r>
            <a:r>
              <a:rPr lang="en-US" sz="2800" dirty="0"/>
              <a:t> in </a:t>
            </a:r>
            <a:r>
              <a:rPr lang="en-US" sz="2800" i="1" dirty="0"/>
              <a:t>n =&gt;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separation oracle</a:t>
            </a:r>
            <a:r>
              <a:rPr lang="en-US" sz="2800" dirty="0" smtClean="0"/>
              <a:t>.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Randomized rounding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800" dirty="0" smtClean="0"/>
              <a:t>Counting minimal </a:t>
            </a:r>
            <a:r>
              <a:rPr lang="en-US" sz="2800" dirty="0" err="1" smtClean="0"/>
              <a:t>antispanners</a:t>
            </a:r>
            <a:r>
              <a:rPr lang="en-US" sz="2800" dirty="0" smtClean="0"/>
              <a:t> (technical part)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40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Approximation factor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95400"/>
                <a:ext cx="8534400" cy="4953000"/>
              </a:xfrm>
            </p:spPr>
            <p:txBody>
              <a:bodyPr>
                <a:noAutofit/>
              </a:bodyPr>
              <a:lstStyle/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Antispanners </a:t>
                </a:r>
                <a:r>
                  <a:rPr lang="en-US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are in </a:t>
                </a:r>
                <a:r>
                  <a:rPr lang="en-US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local </a:t>
                </a:r>
                <a:r>
                  <a:rPr lang="en-US" dirty="0" smtClean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graphs</a:t>
                </a:r>
                <a:endParaRPr lang="en-US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342900" lvl="1" indent="-342900">
                  <a:buFont typeface="Arial" pitchFamily="34" charset="0"/>
                  <a:buChar char="•"/>
                </a:pPr>
                <a:endParaRPr lang="en-US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342900" lvl="1" indent="-342900">
                  <a:buFont typeface="Arial" pitchFamily="34" charset="0"/>
                  <a:buChar char="•"/>
                </a:pPr>
                <a:endParaRPr lang="en-US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342900" lvl="1" indent="-342900">
                  <a:buFont typeface="Arial" pitchFamily="34" charset="0"/>
                  <a:buChar char="•"/>
                </a:pPr>
                <a:endParaRPr lang="en-US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342900" lvl="1" indent="-342900">
                  <a:buFont typeface="Arial" pitchFamily="34" charset="0"/>
                  <a:buChar char="•"/>
                </a:pPr>
                <a:endParaRPr lang="en-US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Sampling </a:t>
                </a:r>
                <a:r>
                  <a:rPr lang="en-US" dirty="0" smtClean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[BGJRW09]</a:t>
                </a:r>
                <a:r>
                  <a:rPr lang="en-US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=&gt; reduce </a:t>
                </a:r>
                <a:r>
                  <a:rPr lang="en-US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size of local </a:t>
                </a:r>
                <a:r>
                  <a:rPr lang="en-US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graphs</a:t>
                </a:r>
              </a:p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# of </a:t>
                </a:r>
                <a:r>
                  <a:rPr lang="en-US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antispanners</a:t>
                </a:r>
                <a:r>
                  <a:rPr lang="en-US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is exponential in size of </a:t>
                </a:r>
                <a:r>
                  <a:rPr lang="en-US" dirty="0" smtClean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local graph</a:t>
                </a:r>
              </a:p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Õ</a:t>
                </a:r>
                <a:r>
                  <a:rPr lang="en-US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</m:rad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</a:t>
                </a:r>
                <a:r>
                  <a:rPr lang="en-US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approximation</a:t>
                </a:r>
                <a:endParaRPr lang="en-US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en-US" dirty="0" smtClean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Previous</a:t>
                </a:r>
                <a:r>
                  <a:rPr lang="en-US" dirty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/>
                          </a:rPr>
                          <m:t>O</m:t>
                        </m:r>
                      </m:e>
                    </m:acc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>
                            <a:solidFill>
                              <a:srgbClr val="0070C0"/>
                            </a:solidFill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70C0"/>
                            </a:solidFill>
                            <a:latin typeface="Cambria Math"/>
                          </a:rPr>
                          <m:t>n</m:t>
                        </m:r>
                      </m:e>
                      <m:sup>
                        <m:r>
                          <a:rPr lang="en-US">
                            <a:solidFill>
                              <a:srgbClr val="0070C0"/>
                            </a:solidFill>
                            <a:latin typeface="Cambria Math"/>
                          </a:rPr>
                          <m:t>2/3</m:t>
                        </m:r>
                      </m:sup>
                    </m:sSup>
                    <m:r>
                      <a:rPr lang="en-US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600" dirty="0" smtClean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2600" dirty="0" smtClean="0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[DK11]</a:t>
                </a:r>
              </a:p>
              <a:p>
                <a:pPr lvl="1"/>
                <a:endParaRPr lang="en-US" sz="26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95400"/>
                <a:ext cx="8534400" cy="4953000"/>
              </a:xfrm>
              <a:blipFill rotWithShape="1">
                <a:blip r:embed="rId2"/>
                <a:stretch>
                  <a:fillRect l="-1286" t="-1232" b="-14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34662"/>
            <a:ext cx="6477000" cy="195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08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Directed Spanner Problem (reca</a:t>
            </a:r>
            <a:r>
              <a:rPr lang="en-US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pPr defTabSz="612775"/>
            <a:r>
              <a:rPr lang="en-US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K-Spanner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subset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of edges, preserving distances up to a factor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 &gt; 1 (</a:t>
            </a:r>
            <a:r>
              <a:rPr lang="en-US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stretch k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612775"/>
            <a:r>
              <a:rPr lang="en-US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Problem: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Find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sparsest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k-spanner of a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directed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graph.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784" y="4056186"/>
            <a:ext cx="6019800" cy="23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2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433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Approximation for Directed Spanner </vt:lpstr>
      <vt:lpstr>Directed Spanner Problem</vt:lpstr>
      <vt:lpstr>Why Spanners?</vt:lpstr>
      <vt:lpstr>Why Directed Spanners?</vt:lpstr>
      <vt:lpstr>Previous work</vt:lpstr>
      <vt:lpstr>Key idea: Antispanners</vt:lpstr>
      <vt:lpstr>Linear programming relaxation  </vt:lpstr>
      <vt:lpstr>Approximation factor</vt:lpstr>
      <vt:lpstr>Directed Spanner Problem (recap)</vt:lpstr>
      <vt:lpstr>What do we think is next</vt:lpstr>
      <vt:lpstr>What do you think? 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for Directed Spanner </dc:title>
  <dc:creator>GRIGORY</dc:creator>
  <cp:lastModifiedBy>GRIGORY</cp:lastModifiedBy>
  <cp:revision>23</cp:revision>
  <dcterms:created xsi:type="dcterms:W3CDTF">2006-08-16T00:00:00Z</dcterms:created>
  <dcterms:modified xsi:type="dcterms:W3CDTF">2011-06-16T04:00:22Z</dcterms:modified>
</cp:coreProperties>
</file>