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1" r:id="rId13"/>
    <p:sldId id="272" r:id="rId14"/>
    <p:sldId id="270" r:id="rId15"/>
    <p:sldId id="268" r:id="rId16"/>
    <p:sldId id="275" r:id="rId17"/>
    <p:sldId id="273" r:id="rId18"/>
    <p:sldId id="274" r:id="rId19"/>
    <p:sldId id="277" r:id="rId20"/>
    <p:sldId id="276" r:id="rId21"/>
    <p:sldId id="27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" y="-13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AE2-9C9E-4D81-99B4-5F4F8DAA829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401A-FE2E-4E18-952C-2E67F3CE4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6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AE2-9C9E-4D81-99B4-5F4F8DAA829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401A-FE2E-4E18-952C-2E67F3CE4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AE2-9C9E-4D81-99B4-5F4F8DAA829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401A-FE2E-4E18-952C-2E67F3CE4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7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AE2-9C9E-4D81-99B4-5F4F8DAA829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401A-FE2E-4E18-952C-2E67F3CE4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AE2-9C9E-4D81-99B4-5F4F8DAA829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401A-FE2E-4E18-952C-2E67F3CE4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1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AE2-9C9E-4D81-99B4-5F4F8DAA829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401A-FE2E-4E18-952C-2E67F3CE4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5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AE2-9C9E-4D81-99B4-5F4F8DAA829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401A-FE2E-4E18-952C-2E67F3CE4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6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AE2-9C9E-4D81-99B4-5F4F8DAA829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401A-FE2E-4E18-952C-2E67F3CE4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AE2-9C9E-4D81-99B4-5F4F8DAA829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401A-FE2E-4E18-952C-2E67F3CE4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4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AE2-9C9E-4D81-99B4-5F4F8DAA829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401A-FE2E-4E18-952C-2E67F3CE4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7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AE2-9C9E-4D81-99B4-5F4F8DAA829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401A-FE2E-4E18-952C-2E67F3CE4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0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A7AE2-9C9E-4D81-99B4-5F4F8DAA829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8401A-FE2E-4E18-952C-2E67F3CE4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rigory.us/big-data-class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ithub.com/xdata-skylark/libskylar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CIS 700: </a:t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>“algorithms for Big Data”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73432"/>
            <a:ext cx="1981200" cy="652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5552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Lecture 7: </a:t>
            </a:r>
          </a:p>
          <a:p>
            <a:pPr algn="ctr"/>
            <a:r>
              <a:rPr lang="en-US" sz="4800" b="1" dirty="0" smtClean="0"/>
              <a:t>Sketching for Linear Algebra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4441" y="422518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Slides at </a:t>
            </a:r>
            <a:r>
              <a:rPr lang="en-US" sz="2800" dirty="0" smtClean="0">
                <a:hlinkClick r:id="rId4"/>
              </a:rPr>
              <a:t>http://grigory.us/big-data-class.html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89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Leverage Score Sampling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Def (Leverage Score): </a:t>
                </a:r>
                <a:r>
                  <a:rPr lang="en-US" dirty="0" smtClean="0"/>
                  <a:t>For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matrix Z with orthonormal columns let the leverage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/>
                                  </a:rPr>
                                  <m:t>𝑍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Note: leverage scores form a distribution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doesn’t have orthonormal columns we can still pick an orthonormal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 for it</a:t>
                </a:r>
              </a:p>
              <a:p>
                <a:r>
                  <a:rPr lang="en-US" dirty="0" smtClean="0"/>
                  <a:t>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 doesn’t matter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𝑍𝑅</m:t>
                    </m:r>
                  </m:oMath>
                </a14:m>
                <a:r>
                  <a:rPr lang="en-US" dirty="0" smtClean="0"/>
                  <a:t>)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is orthonormal gives same leverage scores</a:t>
                </a:r>
              </a:p>
              <a:p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are at most 1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481" t="-2389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6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Leverage Score Sampling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b="1" dirty="0" smtClean="0"/>
                  <a:t>Leverage Score Sampling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𝑍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𝑠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Constructs matrices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each column </a:t>
                </a:r>
                <a:r>
                  <a:rPr lang="en-US" dirty="0" err="1" smtClean="0"/>
                  <a:t>indep</a:t>
                </a:r>
                <a:r>
                  <a:rPr lang="en-US" dirty="0" smtClean="0"/>
                  <a:t>. with replacement pick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ra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34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LSS as a Subspace Embedding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 err="1" smtClean="0"/>
                  <a:t>Thm</a:t>
                </a:r>
                <a:r>
                  <a:rPr lang="en-US" b="1" dirty="0" smtClean="0"/>
                  <a:t>.: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has orthonormal columns 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144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are constructed via LSS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𝑍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𝑠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Matrix </a:t>
                </a:r>
                <a:r>
                  <a:rPr lang="en-US" b="1" dirty="0" err="1" smtClean="0"/>
                  <a:t>Chernoff</a:t>
                </a:r>
                <a:r>
                  <a:rPr lang="en-US" dirty="0" smtClean="0"/>
                  <a:t>):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 copies of a symmetric random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𝑊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𝛾𝜖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185" t="-2424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5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Proof: LSS as a Subspace Embedding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534400" cy="487680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sampled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 in LSS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𝑍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j-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is a rank-1 matrix with operator norm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≤1+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534400" cy="4876800"/>
              </a:xfrm>
              <a:blipFill rotWithShape="1">
                <a:blip r:embed="rId2"/>
                <a:stretch>
                  <a:fillRect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5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Proof: LSS as a Subspace Embedding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−2</m:t>
                    </m:r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𝛽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𝛽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By Matrix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/(</m:t>
                    </m:r>
                    <m:r>
                      <a:rPr lang="en-US" b="0" i="1" smtClean="0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𝑍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/>
                                            </a:rPr>
                                            <m:t>Ω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𝐷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/>
                                                </a:rPr>
                                                <m:t>Ω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1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LSS as a Subspace Embedding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(SVD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𝐴𝑥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1±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Σ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 (all sing. values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1±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1±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 smtClean="0"/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𝑍𝑦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 smtClean="0"/>
                  <a:t>)</a:t>
                </a:r>
              </a:p>
              <a:p>
                <a:r>
                  <a:rPr lang="en-US" b="0" dirty="0" smtClean="0"/>
                  <a:t>How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b="0" dirty="0" smtClean="0"/>
                  <a:t> in O(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𝑛𝑛𝑧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𝑝𝑜𝑙𝑦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b="0" dirty="0" smtClean="0"/>
                  <a:t> time?</a:t>
                </a:r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71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Thin Singular Value </a:t>
            </a:r>
            <a:r>
              <a:rPr lang="en-US" dirty="0" smtClean="0">
                <a:solidFill>
                  <a:srgbClr val="0070C0"/>
                </a:solidFill>
              </a:rPr>
              <a:t>Decomposition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305800" cy="518160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i="1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𝑼</m:t>
                    </m:r>
                    <m:r>
                      <a:rPr lang="en-US" i="1" dirty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𝚺</m:t>
                    </m:r>
                    <m:r>
                      <a:rPr lang="en-US" i="1" dirty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𝑽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dirty="0" smtClean="0">
                        <a:latin typeface="Cambria Math"/>
                      </a:rPr>
                      <m:t> =</m:t>
                    </m:r>
                    <m:r>
                      <a:rPr lang="en-US" b="1" i="1" dirty="0" smtClean="0">
                        <a:latin typeface="Cambria Math"/>
                      </a:rPr>
                      <m:t>𝑼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1" i="0" dirty="0" smtClean="0">
                        <a:latin typeface="Cambria Math"/>
                      </a:rPr>
                      <m:t>𝚺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(computed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 time 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𝑼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has orthonormal columns,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𝚺</m:t>
                    </m:r>
                  </m:oMath>
                </a14:m>
                <a:r>
                  <a:rPr lang="en-US" dirty="0" smtClean="0"/>
                  <a:t> is diagonal,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𝑽</m:t>
                    </m:r>
                  </m:oMath>
                </a14:m>
                <a:r>
                  <a:rPr lang="en-US" dirty="0" smtClean="0"/>
                  <a:t> is unitary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𝑽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𝑽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𝑰</m:t>
                    </m:r>
                  </m:oMath>
                </a14:m>
                <a:r>
                  <a:rPr lang="en-US" dirty="0" smtClean="0"/>
                  <a:t>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𝚺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𝒊𝒊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is 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singular value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smtClean="0"/>
                  <a:t>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column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𝑽</m:t>
                    </m:r>
                  </m:oMath>
                </a14:m>
                <a:r>
                  <a:rPr lang="en-US" dirty="0" smtClean="0"/>
                  <a:t> is the 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right singular vector: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0" dirty="0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𝑨</m:t>
                                  </m:r>
                                  <m:sSub>
                                    <m:sSubPr>
                                      <m:ctrlPr>
                                        <a:rPr lang="en-US" b="1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dirty="0" smtClean="0"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b="1" i="1" dirty="0" smtClean="0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0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0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0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0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𝑼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1" dirty="0">
                                      <a:latin typeface="Cambria Math"/>
                                    </a:rPr>
                                    <m:t>𝚺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dirty="0">
                                          <a:latin typeface="Cambria Math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b="1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dirty="0" smtClean="0"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b="1" i="1" dirty="0" smtClean="0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0" dirty="0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𝑼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1" dirty="0">
                                      <a:latin typeface="Cambria Math"/>
                                    </a:rPr>
                                    <m:t>𝚺</m:t>
                                  </m:r>
                                  <m:r>
                                    <a:rPr lang="en-US" b="1" i="0" dirty="0" smtClean="0">
                                      <a:latin typeface="Cambria Math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b="1" i="0" dirty="0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0" dirty="0" smtClean="0">
                                          <a:latin typeface="Cambria Math"/>
                                        </a:rPr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en-US" b="1" i="0" dirty="0" smtClean="0">
                                          <a:latin typeface="Cambria Math"/>
                                        </a:rPr>
                                        <m:t>𝐢</m:t>
                                      </m:r>
                                    </m:sub>
                                    <m:sup>
                                      <m:r>
                                        <a:rPr lang="en-US" b="1" i="0" dirty="0" smtClean="0">
                                          <a:latin typeface="Cambria Math"/>
                                        </a:rPr>
                                        <m:t>𝐓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1" i="0" dirty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0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1" i="1" dirty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/>
                                </a:rPr>
                                <m:t>𝑼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b="1" i="1" dirty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dirty="0"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en-US" b="1" dirty="0"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  <m:sup>
                                  <m:r>
                                    <a:rPr lang="en-US" b="1" dirty="0">
                                      <a:latin typeface="Cambria Math"/>
                                    </a:rPr>
                                    <m:t>𝐓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b="1" i="1" dirty="0"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Moore-Penrose </a:t>
                </a:r>
                <a:r>
                  <a:rPr lang="en-US" dirty="0" err="1" smtClean="0"/>
                  <a:t>pseudoinverse</a:t>
                </a:r>
                <a:r>
                  <a:rPr lang="en-US" dirty="0" smtClean="0"/>
                  <a:t> :</a:t>
                </a:r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𝑨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𝑼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r>
                  <a:rPr lang="en-US" dirty="0" smtClean="0"/>
                  <a:t>Least squares solution: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1" i="1" dirty="0" smtClean="0">
                        <a:latin typeface="Cambria Math"/>
                      </a:rPr>
                      <m:t>𝒃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𝑽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𝑼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endParaRPr lang="en-US" b="1" dirty="0" smtClean="0"/>
              </a:p>
              <a:p>
                <a:endParaRPr lang="en-US" b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305800" cy="5181600"/>
              </a:xfrm>
              <a:blipFill rotWithShape="1">
                <a:blip r:embed="rId2"/>
                <a:stretch>
                  <a:fillRect l="-1174" t="-1647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9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Approximating Leverage Scores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5029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Thm. </a:t>
                </a:r>
                <a:r>
                  <a:rPr lang="en-US" b="0" dirty="0" smtClean="0"/>
                  <a:t>A constant-approx. </a:t>
                </a:r>
                <a:r>
                  <a:rPr lang="en-US" dirty="0" smtClean="0"/>
                  <a:t>leverage score distribution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can be computed with constant prob.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𝑛𝑛𝑧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𝑝𝑜𝑙𝑦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:r>
                  <a:rPr lang="en-US" b="1" dirty="0" smtClean="0"/>
                  <a:t>S </a:t>
                </a:r>
                <a:r>
                  <a:rPr lang="en-US" dirty="0" smtClean="0"/>
                  <a:t>= sparse embedding matrix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rows for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(Count-Sketch matrix)</a:t>
                </a:r>
              </a:p>
              <a:p>
                <a:r>
                  <a:rPr lang="en-US" dirty="0" smtClean="0"/>
                  <a:t>One non-zero entry per column  of </a:t>
                </a:r>
                <a:r>
                  <a:rPr lang="en-US" b="1" dirty="0"/>
                  <a:t>S 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=&gt;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𝑺𝑨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computed in </a:t>
                </a:r>
                <a:r>
                  <a:rPr lang="en-US" dirty="0" err="1" smtClean="0"/>
                  <a:t>nnz</a:t>
                </a:r>
                <a:r>
                  <a:rPr lang="en-US" dirty="0" smtClean="0"/>
                  <a:t>(A) time</a:t>
                </a:r>
              </a:p>
              <a:p>
                <a:r>
                  <a:rPr lang="en-US" dirty="0" smtClean="0"/>
                  <a:t>QR-factorization: </a:t>
                </a:r>
                <a:r>
                  <a:rPr lang="en-US" b="1" dirty="0" smtClean="0"/>
                  <a:t>QR = SA </a:t>
                </a:r>
                <a:r>
                  <a:rPr lang="en-US" dirty="0" smtClean="0"/>
                  <a:t>where </a:t>
                </a:r>
                <a:r>
                  <a:rPr lang="en-US" b="1" dirty="0" smtClean="0"/>
                  <a:t>Q </a:t>
                </a:r>
                <a:r>
                  <a:rPr lang="en-US" dirty="0" smtClean="0"/>
                  <a:t>has orthonormal columns, </a:t>
                </a:r>
                <a:r>
                  <a:rPr lang="en-US" b="1" dirty="0" smtClean="0"/>
                  <a:t>S </a:t>
                </a:r>
                <a:r>
                  <a:rPr lang="en-US" dirty="0" smtClean="0"/>
                  <a:t>is upper triangular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(takes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 time using e.g. Gram-Schmidt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b="1" i="1" smtClean="0">
                                    <a:latin typeface="Cambria Math"/>
                                  </a:rPr>
                                  <m:t>𝑨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/>
                                  </a:rPr>
                                  <m:t>𝑮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𝑮</m:t>
                    </m:r>
                    <m:r>
                      <a:rPr lang="en-US" b="1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is a matrix of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(0,1/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random variables 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b="0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𝐀</m:t>
                    </m:r>
                    <m:r>
                      <a:rPr lang="en-US" b="1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𝑮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𝑛𝑛𝑧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5029200"/>
              </a:xfrm>
              <a:blipFill rotWithShape="1">
                <a:blip r:embed="rId2"/>
                <a:stretch>
                  <a:fillRect l="-1044" t="-2182" r="-1601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09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Approximating Leverage Scores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0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b="1" i="1">
                                    <a:latin typeface="Cambria Math"/>
                                  </a:rPr>
                                  <m:t>𝑨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/>
                                  </a:rPr>
                                  <m:t>𝑮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</m:d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b="1" i="1">
                                    <a:latin typeface="Cambria Math"/>
                                  </a:rPr>
                                  <m:t>𝑨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Singular values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</a:rPr>
                          <m:t>, 1+</m:t>
                        </m:r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𝑨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𝑹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𝛾</m:t>
                          </m:r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𝑺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𝑨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𝑹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1±</m:t>
                          </m:r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</m:e>
                      </m:d>
                      <m:sSubSup>
                        <m:sSubSupPr>
                          <m:ctrlPr>
                            <a:rPr lang="en-US" b="0" i="0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0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𝐐</m:t>
                                  </m:r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0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0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=(1±</m:t>
                      </m:r>
                      <m:r>
                        <a:rPr lang="en-US" b="0" i="1" smtClean="0">
                          <a:latin typeface="Cambria Math"/>
                        </a:rPr>
                        <m:t>𝛾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𝑼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𝑻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=  </a:t>
                </a:r>
                <a:r>
                  <a:rPr lang="en-US" dirty="0" err="1" smtClean="0"/>
                  <a:t>o.n.b</a:t>
                </a:r>
                <a:r>
                  <a:rPr lang="en-US" dirty="0" smtClean="0"/>
                  <a:t>. for the column space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Singular values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𝑻</m:t>
                    </m:r>
                  </m:oMath>
                </a14:m>
                <a:r>
                  <a:rPr lang="en-US" dirty="0" smtClean="0"/>
                  <a:t> are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1−2</m:t>
                    </m:r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, 1 + 2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], otherwise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𝑨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/>
                                  </a:rPr>
                                  <m:t>𝑻𝒗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1 −2</m:t>
                        </m:r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&lt;1 </m:t>
                    </m:r>
                  </m:oMath>
                </a14:m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𝑨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/>
                                  </a:rPr>
                                  <m:t>𝑻𝒗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𝑼𝒗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b="1" i="1">
                                    <a:latin typeface="Cambria Math"/>
                                  </a:rPr>
                                  <m:t>𝑨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b="1" i="1" smtClean="0">
                                    <a:latin typeface="Cambria Math"/>
                                  </a:rPr>
                                  <m:t>𝑼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1 −2</m:t>
                        </m:r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</m:d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b="1" i="1" smtClean="0">
                                    <a:latin typeface="Cambria Math"/>
                                  </a:rPr>
                                  <m:t>𝑼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1 −2</m:t>
                        </m:r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1 −2 </m:t>
                        </m:r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b="1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7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Least Squares Regression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Dimension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can be reduced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by using sketch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where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𝑺</m:t>
                    </m:r>
                    <m:r>
                      <a:rPr lang="en-US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a dense OSS</a:t>
                </a:r>
              </a:p>
              <a:p>
                <a:r>
                  <a:rPr lang="en-US" dirty="0" smtClean="0"/>
                  <a:t>Instead of using leverage scores we could just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 smtClean="0"/>
                  <a:t> as OSS and solve LSR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𝑛𝑛𝑧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+</m:t>
                    </m:r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time </a:t>
                </a:r>
              </a:p>
              <a:p>
                <a:r>
                  <a:rPr lang="en-US" dirty="0"/>
                  <a:t>Skylark: </a:t>
                </a:r>
                <a:r>
                  <a:rPr lang="en-US" dirty="0" smtClean="0">
                    <a:hlinkClick r:id="rId2"/>
                  </a:rPr>
                  <a:t>https://github.com/xdata-skylark/libskylark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348" r="-444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5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Least Squares Regression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Solving an </a:t>
                </a:r>
                <a:r>
                  <a:rPr lang="en-US" dirty="0" err="1" smtClean="0"/>
                  <a:t>overconstrained</a:t>
                </a:r>
                <a:r>
                  <a:rPr lang="en-US" dirty="0" smtClean="0"/>
                  <a:t> linear system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given:</a:t>
                </a:r>
              </a:p>
              <a:p>
                <a:pPr lvl="1"/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b="1" i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that minimizes: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𝑨𝒙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𝒃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Normal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 smtClean="0"/>
                  <a:t> has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𝑨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 to compute (using naïve matrix multiplication)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630" t="-2625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46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-regression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953000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-regression is too sensitive to outliers</a:t>
                </a:r>
                <a:endParaRPr lang="en-US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𝒃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</a:rPr>
                          <m:t>−〈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,∗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〉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r>
                  <a:rPr lang="en-US" dirty="0" smtClean="0"/>
                  <a:t>No closed-form solution</a:t>
                </a:r>
              </a:p>
              <a:p>
                <a:r>
                  <a:rPr lang="en-US" dirty="0" smtClean="0"/>
                  <a:t>Best running time by LP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:r>
                  <a:rPr lang="en-US" dirty="0" smtClean="0">
                    <a:latin typeface="Cambria Math"/>
                  </a:rPr>
                  <a:t>Maximum Likelihood Estimators for noisy data: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/>
                  </a:rPr>
                  <a:t> </a:t>
                </a:r>
                <a:r>
                  <a:rPr lang="en-US" dirty="0"/>
                  <a:t>= MLE  if noise is </a:t>
                </a:r>
                <a:r>
                  <a:rPr lang="en-US" dirty="0" smtClean="0"/>
                  <a:t>Gaussian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/>
                  </a:rPr>
                  <a:t> </a:t>
                </a:r>
                <a:r>
                  <a:rPr lang="en-US" dirty="0"/>
                  <a:t>= MLE  if noise is </a:t>
                </a:r>
                <a:r>
                  <a:rPr lang="en-US" dirty="0" err="1" smtClean="0"/>
                  <a:t>Laplacian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subspace embedding: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:  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𝑆𝐴𝑥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1±</m:t>
                          </m:r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Next time: 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regression in O(n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time. 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953000"/>
              </a:xfrm>
              <a:blipFill rotWithShape="1">
                <a:blip r:embed="rId3"/>
                <a:stretch>
                  <a:fillRect l="-1164"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7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Sketching for Least Squares Regression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029200"/>
              </a:xfrm>
            </p:spPr>
            <p:txBody>
              <a:bodyPr/>
              <a:lstStyle/>
              <a:p>
                <a:r>
                  <a:rPr lang="en-US" dirty="0" smtClean="0"/>
                  <a:t>Use JL 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𝑺</m:t>
                    </m:r>
                    <m:r>
                      <a:rPr lang="en-US" b="1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 smtClean="0">
                    <a:ea typeface="Cambria Math"/>
                  </a:rPr>
                  <a:t> </a:t>
                </a:r>
                <a:r>
                  <a:rPr lang="en-US" dirty="0" smtClean="0">
                    <a:ea typeface="Cambria Math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r>
                  <a:rPr lang="en-US" dirty="0" smtClean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𝑺𝑨𝒙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 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𝑺𝒃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 instead</a:t>
                </a:r>
              </a:p>
              <a:p>
                <a:r>
                  <a:rPr lang="en-US" dirty="0" smtClean="0"/>
                  <a:t>Standard JL: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𝑛𝑟𝑑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Sparse JL: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Fast JL: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𝑛𝑑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Subspace </a:t>
                </a:r>
                <a:r>
                  <a:rPr lang="en-US" dirty="0" err="1" smtClean="0"/>
                  <a:t>embeddings</a:t>
                </a:r>
                <a:r>
                  <a:rPr lang="en-US" dirty="0" smtClean="0"/>
                  <a:t> from JL:</a:t>
                </a:r>
              </a:p>
              <a:p>
                <a:pPr lvl="1"/>
                <a:r>
                  <a:rPr lang="en-US" dirty="0" smtClean="0"/>
                  <a:t>JL only gives a guarantee for a fixed vector</a:t>
                </a:r>
              </a:p>
              <a:p>
                <a:pPr lvl="1"/>
                <a:r>
                  <a:rPr lang="en-US" dirty="0" smtClean="0"/>
                  <a:t>We need the guarantee for the column space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029200"/>
              </a:xfrm>
              <a:blipFill rotWithShape="1">
                <a:blip r:embed="rId2"/>
                <a:stretch>
                  <a:fillRect l="-1585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41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Oblivious Subspace </a:t>
            </a:r>
            <a:r>
              <a:rPr lang="en-US" dirty="0" err="1" smtClean="0">
                <a:solidFill>
                  <a:srgbClr val="0070C0"/>
                </a:solidFill>
              </a:rPr>
              <a:t>Embeddings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991600" cy="5029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Subspace embedding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𝑆𝐴𝑥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SE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b="0" dirty="0" smtClean="0"/>
                  <a:t> SE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b="0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b="0" dirty="0" smtClean="0"/>
                  <a:t> is the orthonormal basis for the column space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Least Squares Regression: use SE for (</a:t>
                </a:r>
                <a:r>
                  <a:rPr lang="en-US" b="0" dirty="0" err="1" smtClean="0"/>
                  <a:t>A,b</a:t>
                </a:r>
                <a:r>
                  <a:rPr lang="en-US" b="0" dirty="0" smtClean="0"/>
                  <a:t>)</a:t>
                </a:r>
                <a:br>
                  <a:rPr lang="en-US" b="0" dirty="0" smtClean="0"/>
                </a:b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𝑨𝒙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𝑺𝑨𝒙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𝑺𝒃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𝑺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𝑨𝒙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𝒃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b="0" dirty="0" smtClean="0"/>
                  <a:t>Oblivious Subspace Embedding (OSE):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chosen independently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b="0" dirty="0" smtClean="0"/>
                  <a:t>, works for any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JL transforms can be used as oblivious subspace </a:t>
                </a:r>
                <a:r>
                  <a:rPr lang="en-US" dirty="0" err="1" smtClean="0"/>
                  <a:t>embeddings</a:t>
                </a: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991600" cy="5029200"/>
              </a:xfrm>
              <a:blipFill rotWithShape="1">
                <a:blip r:embed="rId2"/>
                <a:stretch>
                  <a:fillRect l="-1220" t="-2424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37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JLT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𝛿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839200" cy="5105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JLT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𝛿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𝑆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that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-element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satisfies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latin typeface="Cambria Math"/>
                  </a:rPr>
                  <a:t>For unit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𝑆𝑣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1±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1±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1±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±</m:t>
                      </m:r>
                      <m:r>
                        <a:rPr lang="en-US" sz="2800" b="0" i="1" smtClean="0">
                          <a:latin typeface="Cambria Math"/>
                        </a:rPr>
                        <m:t>𝑂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𝜖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Suffices to take regular JL of dimension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Ω</m:t>
                    </m:r>
                    <m:r>
                      <a:rPr lang="en-US" sz="2800" b="0" i="1" smtClean="0">
                        <a:latin typeface="Cambria Math"/>
                      </a:rPr>
                      <m:t>(1/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𝛿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839200" cy="5105400"/>
              </a:xfrm>
              <a:blipFill rotWithShape="1">
                <a:blip r:embed="rId3"/>
                <a:stretch>
                  <a:fillRect l="-1172" t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4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OSE construction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=1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-net argument: 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such that if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𝑺𝒘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±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      ∀</m:t>
                      </m:r>
                      <m:r>
                        <a:rPr lang="en-US" b="1" i="1" smtClean="0">
                          <a:latin typeface="Cambria Math"/>
                        </a:rPr>
                        <m:t>𝒘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𝒘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𝑺𝒚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1±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  ∀</m:t>
                    </m:r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=1/2</m:t>
                    </m:r>
                  </m:oMath>
                </a14:m>
                <a:r>
                  <a:rPr lang="en-US" dirty="0" smtClean="0"/>
                  <a:t>-net: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 ∃ 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+…</m:t>
                    </m:r>
                  </m:oMath>
                </a14:m>
                <a:r>
                  <a:rPr lang="en-US" dirty="0" smtClean="0"/>
                  <a:t> 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and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is a multiple of a vector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63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Net argument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458200" cy="56388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+…</m:t>
                    </m:r>
                  </m:oMath>
                </a14:m>
                <a:r>
                  <a:rPr lang="en-US" dirty="0" smtClean="0"/>
                  <a:t> 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and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is a multiple of a vector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+(</m:t>
                    </m:r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</a:rPr>
                      <m:t>𝑵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||</m:t>
                    </m:r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0" i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𝒚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b="1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1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</a:rPr>
                              <m:t>|</m:t>
                            </m:r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1/4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𝑺𝒚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𝑺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+…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0≤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&lt;∞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𝑺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𝒚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+2〈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𝒋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0≤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&lt;∞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dirty="0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dirty="0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 dirty="0" smtClean="0">
                                                  <a:latin typeface="Cambria Math"/>
                                                </a:rPr>
                                                <m:t>𝒚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dirty="0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dirty="0" smtClean="0">
                                  <a:latin typeface="Cambria Math"/>
                                </a:rPr>
                                <m:t>+2〈</m:t>
                              </m:r>
                              <m:sSup>
                                <m:sSupPr>
                                  <m:ctrlPr>
                                    <a:rPr lang="en-US" b="1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/>
                                    </a:rPr>
                                    <m:t>𝒊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1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/>
                                    </a:rPr>
                                    <m:t>𝒋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/>
                                </a:rPr>
                                <m:t>〉</m:t>
                              </m:r>
                            </m:e>
                          </m:nary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±2</m:t>
                      </m:r>
                      <m:r>
                        <a:rPr lang="en-US" b="0" i="1" dirty="0" smtClean="0">
                          <a:latin typeface="Cambria Math"/>
                        </a:rPr>
                        <m:t>𝜖</m:t>
                      </m:r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0≤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&lt;∞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dirty="0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dirty="0" smtClean="0">
                                              <a:latin typeface="Cambria Math"/>
                                            </a:rPr>
                                            <m:t>𝒚</m:t>
                                          </m:r>
                                        </m:e>
                                        <m:sup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dirty="0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dirty="0" smtClean="0">
                                              <a:latin typeface="Cambria Math"/>
                                            </a:rPr>
                                            <m:t>𝒚</m:t>
                                          </m:r>
                                        </m:e>
                                        <m:sup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=1±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458200" cy="5638800"/>
              </a:xfrm>
              <a:blipFill rotWithShape="1">
                <a:blip r:embed="rId2"/>
                <a:stretch>
                  <a:fillRect l="-1009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71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½ -Net construction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 smtClean="0"/>
                  <a:t> there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-net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Choose a maximal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of points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such that no two points are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of each other</a:t>
                </a:r>
              </a:p>
              <a:p>
                <a:r>
                  <a:rPr lang="en-US" dirty="0" smtClean="0"/>
                  <a:t>Balls of radius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around the points are disjoint</a:t>
                </a:r>
              </a:p>
              <a:p>
                <a:r>
                  <a:rPr lang="en-US" dirty="0" smtClean="0"/>
                  <a:t>Ball of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around the origin contains all balls</a:t>
                </a:r>
              </a:p>
              <a:p>
                <a:r>
                  <a:rPr lang="en-US" dirty="0" smtClean="0"/>
                  <a:t>#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𝛾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𝛾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Size of ½-net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JLT of dimension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log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gives OSE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1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OSE constructions Running Times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err="1"/>
                  <a:t>n</a:t>
                </a:r>
                <a:r>
                  <a:rPr lang="en-US" dirty="0" err="1" smtClean="0"/>
                  <a:t>nz</a:t>
                </a:r>
                <a:r>
                  <a:rPr lang="en-US" dirty="0" smtClean="0"/>
                  <a:t>(A) = # non-zero entries in A</a:t>
                </a:r>
              </a:p>
              <a:p>
                <a:r>
                  <a:rPr lang="en-US" dirty="0" smtClean="0"/>
                  <a:t>OSE from Sparse JL: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𝑛𝑛𝑧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Fast JL: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𝑛𝑑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[Clarkson, Woodruff’13] possible to construct OSE in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𝑛𝑛𝑧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))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83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11160</TotalTime>
  <Words>3072</Words>
  <Application>Microsoft Office PowerPoint</Application>
  <PresentationFormat>On-screen Show (4:3)</PresentationFormat>
  <Paragraphs>162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CIS 700:  “algorithms for Big Data”</vt:lpstr>
      <vt:lpstr>Least Squares Regression</vt:lpstr>
      <vt:lpstr>Sketching for Least Squares Regression</vt:lpstr>
      <vt:lpstr>Oblivious Subspace Embeddings</vt:lpstr>
      <vt:lpstr>JLT(ϵ, δ,f)</vt:lpstr>
      <vt:lpstr>OSE construction</vt:lpstr>
      <vt:lpstr>Net argument</vt:lpstr>
      <vt:lpstr>½ -Net construction</vt:lpstr>
      <vt:lpstr>OSE constructions Running Times</vt:lpstr>
      <vt:lpstr>Leverage Score Sampling</vt:lpstr>
      <vt:lpstr>Leverage Score Sampling</vt:lpstr>
      <vt:lpstr>LSS as a Subspace Embedding</vt:lpstr>
      <vt:lpstr>Proof: LSS as a Subspace Embedding</vt:lpstr>
      <vt:lpstr>Proof: LSS as a Subspace Embedding</vt:lpstr>
      <vt:lpstr>LSS as a Subspace Embedding</vt:lpstr>
      <vt:lpstr>Thin Singular Value Decomposition</vt:lpstr>
      <vt:lpstr>Approximating Leverage Scores</vt:lpstr>
      <vt:lpstr>Approximating Leverage Scores</vt:lpstr>
      <vt:lpstr>Least Squares Regression</vt:lpstr>
      <vt:lpstr>L_1-regression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700:  “algorithms for Big Data”</dc:title>
  <dc:creator>Grigory</dc:creator>
  <cp:lastModifiedBy>Grigory</cp:lastModifiedBy>
  <cp:revision>42</cp:revision>
  <dcterms:created xsi:type="dcterms:W3CDTF">2015-10-20T20:03:11Z</dcterms:created>
  <dcterms:modified xsi:type="dcterms:W3CDTF">2015-10-28T16:37:12Z</dcterms:modified>
</cp:coreProperties>
</file>