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21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2231-7546-431E-A7B8-255732F22C3A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C7EA-B711-49D5-AE1A-8B8AC2583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3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2231-7546-431E-A7B8-255732F22C3A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C7EA-B711-49D5-AE1A-8B8AC2583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0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2231-7546-431E-A7B8-255732F22C3A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C7EA-B711-49D5-AE1A-8B8AC2583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2231-7546-431E-A7B8-255732F22C3A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C7EA-B711-49D5-AE1A-8B8AC2583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2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2231-7546-431E-A7B8-255732F22C3A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C7EA-B711-49D5-AE1A-8B8AC2583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5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2231-7546-431E-A7B8-255732F22C3A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C7EA-B711-49D5-AE1A-8B8AC2583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4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2231-7546-431E-A7B8-255732F22C3A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C7EA-B711-49D5-AE1A-8B8AC2583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3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2231-7546-431E-A7B8-255732F22C3A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C7EA-B711-49D5-AE1A-8B8AC2583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4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2231-7546-431E-A7B8-255732F22C3A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C7EA-B711-49D5-AE1A-8B8AC2583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2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2231-7546-431E-A7B8-255732F22C3A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C7EA-B711-49D5-AE1A-8B8AC2583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0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2231-7546-431E-A7B8-255732F22C3A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C7EA-B711-49D5-AE1A-8B8AC2583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0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F2231-7546-431E-A7B8-255732F22C3A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8C7EA-B711-49D5-AE1A-8B8AC2583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rigory.us/big-data-class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CIS 700: </a:t>
            </a:r>
            <a:br>
              <a:rPr lang="en-US" sz="6000" b="1" dirty="0" smtClean="0">
                <a:solidFill>
                  <a:srgbClr val="0070C0"/>
                </a:solidFill>
              </a:rPr>
            </a:br>
            <a:r>
              <a:rPr lang="en-US" sz="6000" b="1" dirty="0" smtClean="0">
                <a:solidFill>
                  <a:srgbClr val="0070C0"/>
                </a:solidFill>
              </a:rPr>
              <a:t>“algorithms for Big Data”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400800" cy="1752600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Grigory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Yaroslavtsev</a:t>
            </a:r>
            <a:endParaRPr lang="en-US" sz="4400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http://grigory.us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73432"/>
            <a:ext cx="1981200" cy="652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93944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Lecture 5: Dimension Reduction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4441" y="3962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Slides at </a:t>
            </a:r>
            <a:r>
              <a:rPr lang="en-US" sz="2800" dirty="0" smtClean="0">
                <a:hlinkClick r:id="rId4"/>
              </a:rPr>
              <a:t>http://grigory.us/big-data-class.html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31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Proof of JL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Alternative form of JL Lemma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1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</a:rPr>
                                            <m:t>𝒁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  ≤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𝒔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we have: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𝒀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sup>
                      </m:sSup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1 −2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𝒔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1 −</m:t>
                        </m:r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𝛼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and recall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A calculation finishes the proof: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𝒀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1">
                <a:blip r:embed="rId2"/>
                <a:stretch>
                  <a:fillRect l="-1429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5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Johnson-</a:t>
            </a:r>
            <a:r>
              <a:rPr lang="en-US" dirty="0" err="1" smtClean="0">
                <a:solidFill>
                  <a:srgbClr val="0070C0"/>
                </a:solidFill>
              </a:rPr>
              <a:t>Lindenstrauss</a:t>
            </a:r>
            <a:r>
              <a:rPr lang="en-US" dirty="0" smtClean="0">
                <a:solidFill>
                  <a:srgbClr val="0070C0"/>
                </a:solidFill>
              </a:rPr>
              <a:t> Transform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Single vector: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Tight: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[Woodruff’10]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 smtClean="0"/>
                  <a:t> vectors simultaneously: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Tight: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Molinaro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Woodruff, Y. ’13]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Distances between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vectors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/>
                      </a:rPr>
                      <m:t>O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vectors: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𝛿</m:t>
                                      </m:r>
                                    </m:den>
                                  </m:f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481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08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Random Variables and Norms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For a random variable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𝑿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p</m:t>
                    </m:r>
                    <m:r>
                      <a:rPr lang="en-US" b="0" i="1" smtClean="0">
                        <a:latin typeface="Cambria Math"/>
                      </a:rPr>
                      <m:t>≥ 1</m:t>
                    </m:r>
                  </m:oMath>
                </a14:m>
                <a:r>
                  <a:rPr lang="en-US" dirty="0" smtClean="0"/>
                  <a:t> let: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1/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a typeface="Cambria Math"/>
                  </a:rPr>
                  <a:t>Facts:</a:t>
                </a:r>
              </a:p>
              <a:p>
                <a:r>
                  <a:rPr lang="en-US" dirty="0" err="1" smtClean="0"/>
                  <a:t>For</a:t>
                </a:r>
                <a:r>
                  <a:rPr lang="en-US" dirty="0" smtClean="0"/>
                  <a:t> any 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𝑿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𝑿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||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ea typeface="Cambria Math"/>
                  </a:rPr>
                  <a:t> is a norm (</a:t>
                </a:r>
                <a:r>
                  <a:rPr lang="en-US" dirty="0" err="1" smtClean="0">
                    <a:ea typeface="Cambria Math"/>
                  </a:rPr>
                  <a:t>Minkowski’s</a:t>
                </a:r>
                <a:r>
                  <a:rPr lang="en-US" dirty="0" smtClean="0">
                    <a:ea typeface="Cambria Math"/>
                  </a:rPr>
                  <a:t> inequality)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||⋅|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≤||⋅|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>
                    <a:ea typeface="Cambria Math"/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ea typeface="Cambria Math"/>
                  </a:rPr>
                  <a:t>(Monotonicity of norms) </a:t>
                </a:r>
              </a:p>
              <a:p>
                <a:r>
                  <a:rPr lang="en-US" b="0" dirty="0" smtClean="0">
                    <a:ea typeface="Cambria Math"/>
                  </a:rPr>
                  <a:t>Jensen’s inequality (used a lot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b="0" dirty="0" smtClean="0">
                    <a:ea typeface="Cambria Math"/>
                  </a:rPr>
                  <a:t>):</a:t>
                </a:r>
              </a:p>
              <a:p>
                <a:pPr marL="0" indent="0" algn="ctr">
                  <a:buNone/>
                </a:pPr>
                <a:r>
                  <a:rPr lang="en-US" b="0" dirty="0" smtClean="0">
                    <a:ea typeface="Cambria Math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r>
                  <a:rPr lang="en-US" b="0" dirty="0" smtClean="0">
                    <a:ea typeface="Cambria Math"/>
                  </a:rPr>
                  <a:t> is convex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</m:oMath>
                </a14:m>
                <a:r>
                  <a:rPr lang="en-US" b="0" dirty="0" smtClean="0">
                    <a:ea typeface="Cambria Math"/>
                  </a:rPr>
                  <a:t>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𝑿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0" dirty="0" smtClean="0">
                    <a:ea typeface="Cambria Math"/>
                  </a:rPr>
                  <a:t>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1">
                <a:blip r:embed="rId2"/>
                <a:stretch>
                  <a:fillRect l="-1657" t="-2695" r="-1441" b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1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Khintchine</a:t>
            </a:r>
            <a:r>
              <a:rPr lang="en-US" dirty="0" smtClean="0">
                <a:solidFill>
                  <a:srgbClr val="0070C0"/>
                </a:solidFill>
              </a:rPr>
              <a:t> Inequality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868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[</a:t>
                </a:r>
                <a:r>
                  <a:rPr lang="en-US" dirty="0" err="1" smtClean="0"/>
                  <a:t>Khintchine</a:t>
                </a:r>
                <a:r>
                  <a:rPr lang="en-US" dirty="0" smtClean="0"/>
                  <a:t>]For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≥1, 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Rademachers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≼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/>
                  <a:t>F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(either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∼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b="0" dirty="0" smtClean="0"/>
                  <a:t>) expand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 dirty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 dirty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  <a:ea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All odd powers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are zero</a:t>
                </a:r>
              </a:p>
              <a:p>
                <a:r>
                  <a:rPr lang="en-US" dirty="0" smtClean="0"/>
                  <a:t>All even moments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are 1, and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≥1</m:t>
                    </m:r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∼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≼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ra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86800" cy="5257800"/>
              </a:xfrm>
              <a:blipFill rotWithShape="1">
                <a:blip r:embed="rId2"/>
                <a:stretch>
                  <a:fillRect l="-1474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92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Symmetrization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534400" cy="5562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[</a:t>
                </a:r>
                <a:r>
                  <a:rPr lang="en-US" dirty="0" err="1" smtClean="0"/>
                  <a:t>Symmetrization</a:t>
                </a:r>
                <a:r>
                  <a:rPr lang="en-US" dirty="0" smtClean="0"/>
                  <a:t>]: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are independent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are 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Rademachers</a:t>
                </a:r>
                <a:r>
                  <a:rPr lang="en-US" dirty="0" smtClean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𝔼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≤2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r>
                  <a:rPr lang="en-US" b="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 smtClean="0"/>
                  <a:t> be independent with the same distribution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𝔼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𝑌</m:t>
                                    </m:r>
                                  </m:sub>
                                </m:sSub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𝑍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="0" i="1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(Jensen)</a:t>
                </a:r>
              </a:p>
              <a:p>
                <a:pPr marL="0" indent="0">
                  <a:buNone/>
                </a:pPr>
                <a:r>
                  <a:rPr lang="en-US" b="0" i="1" dirty="0" smtClean="0">
                    <a:latin typeface="Cambria Math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𝑍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dirty="0" smtClean="0">
                    <a:latin typeface="Cambria Math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i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/>
                  </a:rPr>
                  <a:t> are independent and symmetric)</a:t>
                </a:r>
                <a:endParaRPr lang="en-US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≤2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(triangle inequality)</a:t>
                </a:r>
                <a:endParaRPr lang="en-US" dirty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562600"/>
              </a:xfrm>
              <a:blipFill rotWithShape="1">
                <a:blip r:embed="rId2"/>
                <a:stretch>
                  <a:fillRect l="-1286" t="-2193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87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Decoupling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7150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be independent with mean 0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,…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identically distributed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independent of them.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≥1: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≤4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be 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Bernoullis</a:t>
                </a:r>
                <a:r>
                  <a:rPr lang="en-US" dirty="0" smtClean="0"/>
                  <a:t> (0/1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1/2):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≠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𝜂</m:t>
                                    </m:r>
                                  </m:sub>
                                </m:sSub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≠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(1 −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4 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≠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(1 −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(Jensen)</a:t>
                </a:r>
              </a:p>
              <a:p>
                <a:r>
                  <a:rPr lang="en-US" dirty="0" smtClean="0"/>
                  <a:t>There exists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such that: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≠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(1 −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  <m:sup/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∈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𝑆</m:t>
                                            </m:r>
                                          </m:e>
                                        </m:acc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nary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715000"/>
              </a:xfrm>
              <a:blipFill rotWithShape="1">
                <a:blip r:embed="rId2"/>
                <a:stretch>
                  <a:fillRect l="-1185" t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94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Decoupling (continued)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mbria Math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>
                    <a:latin typeface="Cambria Math"/>
                  </a:rPr>
                  <a:t>-dimensional vector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/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  <m:sup/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∈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𝑆</m:t>
                                            </m:r>
                                          </m:e>
                                        </m:acc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nary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  <m:sup/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∈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𝑆</m:t>
                                            </m:r>
                                          </m:e>
                                        </m:acc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nary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𝔼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b="0" i="1" dirty="0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𝑆</m:t>
                                            </m:r>
                                          </m:e>
                                        </m:acc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𝔼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′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/>
                                            <a:ea typeface="Cambria Math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sub>
                                </m:sSub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x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≤||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 |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(Jensen)</a:t>
                </a:r>
              </a:p>
              <a:p>
                <a:r>
                  <a:rPr lang="en-US" dirty="0" smtClean="0"/>
                  <a:t>Overall: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≠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≤4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029200"/>
              </a:xfrm>
              <a:blipFill rotWithShape="1">
                <a:blip r:embed="rId3"/>
                <a:stretch>
                  <a:fillRect l="-1643" t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64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Hanson-Wright Inequality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independent </a:t>
                </a:r>
                <a:r>
                  <a:rPr lang="en-US" dirty="0" err="1" smtClean="0"/>
                  <a:t>Rademachers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∈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real and symmetric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≥1: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𝜎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−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≼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||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||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Recall: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𝑖𝑗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𝑇𝑟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sup</m:t>
                            </m:r>
                          </m:e>
                          <m:lim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≠0</m:t>
                                </m:r>
                              </m:e>
                            </m:d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dirty="0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𝐴𝑣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dirty="0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38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Hanson-Wright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839200" cy="52578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independent </a:t>
                </a:r>
                <a:r>
                  <a:rPr lang="en-US" dirty="0" err="1"/>
                  <a:t>Rademachers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∈ 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real and symmetric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≥1: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− 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≼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</a:rPr>
                        <m:t> ||</m:t>
                      </m:r>
                      <m:r>
                        <a:rPr lang="en-US" i="1">
                          <a:latin typeface="Cambria Math"/>
                        </a:rPr>
                        <m:t>𝐴</m:t>
                      </m:r>
                      <m:r>
                        <a:rPr lang="en-US" i="1">
                          <a:latin typeface="Cambria Math"/>
                        </a:rPr>
                        <m:t>||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− 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≼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(decoupling)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≼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Khintchine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/2</m:t>
                        </m:r>
                      </m:sub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rad>
                    <m:r>
                      <m:rPr>
                        <m:nor/>
                      </m:rPr>
                      <a:rPr lang="en-US" dirty="0"/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 b="0" dirty="0" smtClean="0"/>
                  <a:t> (monotonicity of norms)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839200" cy="5257800"/>
              </a:xfrm>
              <a:blipFill rotWithShape="1">
                <a:blip r:embed="rId2"/>
                <a:stretch>
                  <a:fillRect l="-1103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69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Hanson-Wright (continued)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1054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𝐴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≤…≤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</m:rad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𝐴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ra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d>
                                                  <m:dPr>
                                                    <m:begChr m:val="|"/>
                                                    <m:endChr m:val="|"/>
                                                    <m:ctrlP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𝐴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</m:d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d>
                                                  <m:dPr>
                                                    <m:begChr m:val="|"/>
                                                    <m:endChr m:val="|"/>
                                                    <m:ctrlPr>
                                                      <a:rPr lang="en-US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d>
                                                      <m:dPr>
                                                        <m:begChr m:val="|"/>
                                                        <m:endChr m:val="|"/>
                                                        <m:ctrlPr>
                                                          <a:rPr lang="en-US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i="1">
                                                            <a:latin typeface="Cambria Math"/>
                                                          </a:rPr>
                                                          <m:t>𝐴</m:t>
                                                        </m:r>
                                                        <m:r>
                                                          <a:rPr lang="en-US" i="1">
                                                            <a:latin typeface="Cambria Math"/>
                                                          </a:rPr>
                                                          <m:t>𝜎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</m:d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(triangle </a:t>
                </a:r>
                <a:r>
                  <a:rPr lang="en-US" dirty="0" err="1" smtClean="0"/>
                  <a:t>ineq</a:t>
                </a:r>
                <a:r>
                  <a:rPr lang="en-US" dirty="0" smtClean="0"/>
                  <a:t>.)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</m:rad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d>
                                                    <m:dPr>
                                                      <m:begChr m:val="|"/>
                                                      <m:endChr m:val="|"/>
                                                      <m:ctrlPr>
                                                        <a:rPr lang="en-US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/>
                                                        </a:rPr>
                                                        <m:t>𝐴</m:t>
                                                      </m:r>
                                                      <m:r>
                                                        <a:rPr lang="en-US" i="1">
                                                          <a:latin typeface="Cambria Math"/>
                                                        </a:rPr>
                                                        <m:t>𝜎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 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𝔼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d>
                                                    <m:dPr>
                                                      <m:begChr m:val="|"/>
                                                      <m:endChr m:val="|"/>
                                                      <m:ctrlPr>
                                                        <a:rPr lang="en-US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d>
                                                        <m:dPr>
                                                          <m:begChr m:val="|"/>
                                                          <m:endChr m:val="|"/>
                                                          <m:ctrlPr>
                                                            <a:rPr lang="en-US" i="1">
                                                              <a:latin typeface="Cambria Math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i="1">
                                                              <a:latin typeface="Cambria Math"/>
                                                            </a:rPr>
                                                            <m:t>𝐴</m:t>
                                                          </m:r>
                                                          <m:r>
                                                            <a:rPr lang="en-US" i="1">
                                                              <a:latin typeface="Cambria Math"/>
                                                            </a:rPr>
                                                            <m:t>𝜎</m:t>
                                                          </m:r>
                                                        </m:e>
                                                      </m:d>
                                                    </m:e>
                                                  </m:d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</m:rad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𝐹</m:t>
                          </m:r>
                        </m:sub>
                        <m:sup/>
                      </m:sSubSup>
                      <m:r>
                        <a:rPr lang="en-US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</m:rad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𝐴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− 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𝐴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≼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rad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𝐹</m:t>
                        </m:r>
                      </m:sub>
                      <m:sup/>
                    </m:sSubSup>
                    <m:r>
                      <a:rPr lang="en-US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rad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(decoupling)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≼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rad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𝐹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 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||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|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|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1/2</m:t>
                        </m:r>
                      </m:sup>
                    </m:sSubSup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Khintchine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≼ 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</m:rad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𝐹</m:t>
                          </m:r>
                        </m:sub>
                        <m:sup/>
                      </m:sSubSup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𝐴𝑥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105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96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Today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Dimensionality reduction</a:t>
            </a:r>
          </a:p>
          <a:p>
            <a:pPr lvl="1"/>
            <a:r>
              <a:rPr lang="en-US" dirty="0" smtClean="0"/>
              <a:t>AMS as dimensionality reduction</a:t>
            </a:r>
          </a:p>
          <a:p>
            <a:pPr lvl="1"/>
            <a:r>
              <a:rPr lang="en-US" dirty="0" smtClean="0"/>
              <a:t>Johnson-</a:t>
            </a:r>
            <a:r>
              <a:rPr lang="en-US" dirty="0" err="1" smtClean="0"/>
              <a:t>Lindenstrauss</a:t>
            </a:r>
            <a:r>
              <a:rPr lang="en-US" dirty="0" smtClean="0"/>
              <a:t> transform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Hanson-Wright (continued)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</m:e>
                      </m:rad>
                      <m:r>
                        <a:rPr lang="en-US" sz="28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8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𝐴</m:t>
                                              </m:r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≼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</m:e>
                      </m:rad>
                      <m:sSubSup>
                        <m:sSubSup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𝐹</m:t>
                          </m:r>
                        </m:sub>
                        <m:sup/>
                      </m:sSubSup>
                      <m:r>
                        <a:rPr lang="en-US" sz="2800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p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8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  <a:ea typeface="Cambria Math"/>
                                            </a:rPr>
                                            <m:t>𝐴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</m:d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  <m:sup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Let E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|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𝐴𝑥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|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  <m:sup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</a:rPr>
                      <m:t> −</m:t>
                    </m:r>
                    <m:r>
                      <a:rPr lang="en-US" sz="2400" b="0" i="1" smtClean="0">
                        <a:latin typeface="Cambria Math"/>
                      </a:rPr>
                      <m:t>𝐶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≤0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 smtClean="0"/>
                  <a:t> larger root of the quadratic equation above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 ||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||</m:t>
                    </m:r>
                  </m:oMath>
                </a14:m>
                <a:endParaRPr lang="en-US" sz="2400" dirty="0" smtClean="0"/>
              </a:p>
              <a:p>
                <a:r>
                  <a:rPr lang="en-US" sz="2800" dirty="0" smtClean="0"/>
                  <a:t>(Hanson-Wright)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independent </a:t>
                </a:r>
                <a:r>
                  <a:rPr lang="en-US" sz="2800" dirty="0" err="1"/>
                  <a:t>Rademachers</a:t>
                </a:r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∈ 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real and symmetric for all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𝑝</m:t>
                    </m:r>
                    <m:r>
                      <a:rPr lang="en-US" sz="2800" i="1">
                        <a:latin typeface="Cambria Math"/>
                      </a:rPr>
                      <m:t>≥1: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𝜎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 − 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𝐴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≼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</m:e>
                      </m:rad>
                      <m:r>
                        <a:rPr lang="en-US" sz="28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𝑝</m:t>
                      </m:r>
                      <m:r>
                        <a:rPr lang="en-US" sz="2800" i="1">
                          <a:latin typeface="Cambria Math"/>
                        </a:rPr>
                        <m:t> ||</m:t>
                      </m:r>
                      <m:r>
                        <a:rPr lang="en-US" sz="2800" i="1">
                          <a:latin typeface="Cambria Math"/>
                        </a:rPr>
                        <m:t>𝐴</m:t>
                      </m:r>
                      <m:r>
                        <a:rPr lang="en-US" sz="2800" i="1">
                          <a:latin typeface="Cambria Math"/>
                        </a:rPr>
                        <m:t>||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90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Recap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For a random variable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𝑿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p</m:t>
                    </m:r>
                    <m:r>
                      <a:rPr lang="en-US" i="1">
                        <a:latin typeface="Cambria Math"/>
                      </a:rPr>
                      <m:t>≥ 1</m:t>
                    </m:r>
                  </m:oMath>
                </a14:m>
                <a:r>
                  <a:rPr lang="en-US" dirty="0"/>
                  <a:t> let: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1/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[</a:t>
                </a:r>
                <a:r>
                  <a:rPr lang="en-US" dirty="0" err="1"/>
                  <a:t>Khintchine</a:t>
                </a:r>
                <a:r>
                  <a:rPr lang="en-US" dirty="0"/>
                  <a:t>]For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≥1,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∈ 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i.i.d</a:t>
                </a:r>
                <a:r>
                  <a:rPr lang="en-US" dirty="0"/>
                  <a:t>. </a:t>
                </a:r>
                <a:r>
                  <a:rPr lang="en-US" dirty="0" err="1"/>
                  <a:t>Rademachers</a:t>
                </a:r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≼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/>
                  <a:t>[</a:t>
                </a:r>
                <a:r>
                  <a:rPr lang="en-US" dirty="0" err="1"/>
                  <a:t>Symmetrization</a:t>
                </a:r>
                <a:r>
                  <a:rPr lang="en-US" dirty="0"/>
                  <a:t>]: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independent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i.i.d</a:t>
                </a:r>
                <a:r>
                  <a:rPr lang="en-US" dirty="0"/>
                  <a:t>. </a:t>
                </a:r>
                <a:r>
                  <a:rPr lang="en-US" dirty="0" err="1"/>
                  <a:t>Rademachers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𝔼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≤2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[Hanson-Wright]For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independent </a:t>
                </a:r>
                <a:r>
                  <a:rPr lang="en-US" dirty="0" err="1"/>
                  <a:t>Rademachers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∈ 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real and symmetric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≥1: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− 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≼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</a:rPr>
                        <m:t> ||</m:t>
                      </m:r>
                      <m:r>
                        <a:rPr lang="en-US" i="1">
                          <a:latin typeface="Cambria Math"/>
                        </a:rPr>
                        <m:t>𝐴</m:t>
                      </m:r>
                      <m:r>
                        <a:rPr lang="en-US" i="1">
                          <a:latin typeface="Cambria Math"/>
                        </a:rPr>
                        <m:t>||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037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94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Bernstein Inequality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86800" cy="50292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be </a:t>
                </a:r>
                <a:r>
                  <a:rPr lang="en-US" dirty="0" err="1" smtClean="0"/>
                  <a:t>indep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r.v’s</a:t>
                </a:r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almost surely and </a:t>
                </a:r>
                <a:r>
                  <a:rPr lang="en-US" dirty="0" smtClean="0">
                    <a:latin typeface="Cambria Math"/>
                    <a:ea typeface="Cambria Math"/>
                  </a:rPr>
                  <a:t>𝔼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≥1:</m:t>
                    </m:r>
                  </m:oMath>
                </a14:m>
                <a:r>
                  <a:rPr lang="en-US" dirty="0" smtClean="0"/>
                  <a:t> 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latin typeface="Cambria Math"/>
                                      <a:ea typeface="Cambria Math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≼</m:t>
                      </m:r>
                      <m:r>
                        <a:rPr lang="en-US" b="0" i="1" smtClean="0">
                          <a:latin typeface="Cambria Math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𝐾𝑝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−</m:t>
                                    </m:r>
                                  </m:e>
                                </m:nary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ambria Math"/>
                                    <a:ea typeface="Cambria Math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≤2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symmetrization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≼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||(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Khintchine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||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i="1">
                        <a:latin typeface="Cambria Math"/>
                      </a:rPr>
                      <m:t>|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ambria Math"/>
                                    <a:ea typeface="Cambria Math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1/2</m:t>
                        </m:r>
                      </m:sup>
                    </m:sSubSup>
                  </m:oMath>
                </a14:m>
                <a:r>
                  <a:rPr lang="en-US" dirty="0" smtClean="0"/>
                  <a:t>  (triangle inequality)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86800" cy="5029200"/>
              </a:xfrm>
              <a:blipFill rotWithShape="1">
                <a:blip r:embed="rId2"/>
                <a:stretch>
                  <a:fillRect l="-1053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82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Bernstein Inequality (cont.)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4864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−</m:t>
                                    </m:r>
                                  </m:e>
                                </m:nary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ambria Math"/>
                                    <a:ea typeface="Cambria Math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≤</m:t>
                    </m:r>
                    <m:r>
                      <a:rPr lang="en-US" b="0" i="1" dirty="0" smtClean="0">
                        <a:latin typeface="Cambria Math"/>
                      </a:rPr>
                      <m:t> …≼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||(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≤</m:t>
                      </m:r>
                      <m:r>
                        <a:rPr lang="en-US" i="1">
                          <a:latin typeface="Cambria Math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nary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latin typeface="Cambria Math"/>
                                      <a:ea typeface="Cambria Math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rad>
                    <m:r>
                      <a:rPr lang="en-US" b="0" i="0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b="0" i="1" smtClean="0">
                        <a:latin typeface="Cambria Math"/>
                      </a:rPr>
                      <m:t>  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symmetrization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≼</m:t>
                    </m:r>
                    <m:r>
                      <a:rPr lang="en-US" i="1">
                        <a:latin typeface="Cambria Math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rad>
                    <m:r>
                      <a:rPr lang="en-US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4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1/2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Khintchine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i="1">
                          <a:latin typeface="Cambria Math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</m:rad>
                      <m:r>
                        <a:rPr lang="en-US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</m:rad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1/2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86400"/>
              </a:xfrm>
              <a:blipFill rotWithShape="1">
                <a:blip r:embed="rId2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Bernstein Inequality (cont</a:t>
            </a:r>
            <a:r>
              <a:rPr lang="en-US" dirty="0">
                <a:solidFill>
                  <a:srgbClr val="0070C0"/>
                </a:solidFill>
              </a:rPr>
              <a:t>.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=||(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then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&gt;0: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𝜎</m:t>
                      </m:r>
                      <m:r>
                        <a:rPr lang="en-US" b="0" i="1" smtClean="0">
                          <a:latin typeface="Cambria Math"/>
                        </a:rPr>
                        <m:t>≤0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b="0" i="1" dirty="0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dirty="0" smtClean="0"/>
                  <a:t> larger root of this quadratic equation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≼</m:t>
                    </m:r>
                    <m:r>
                      <a:rPr lang="en-US" b="0" i="1" smtClean="0">
                        <a:latin typeface="Cambria Math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𝐾𝑝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[Bernstein]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</a:t>
                </a:r>
                <a:r>
                  <a:rPr lang="en-US" dirty="0" err="1"/>
                  <a:t>indep</a:t>
                </a:r>
                <a:r>
                  <a:rPr lang="en-US" dirty="0"/>
                  <a:t>. </a:t>
                </a:r>
                <a:r>
                  <a:rPr lang="en-US" dirty="0" err="1"/>
                  <a:t>r.v’s</a:t>
                </a:r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/>
                  <a:t> almost surely and </a:t>
                </a:r>
                <a:r>
                  <a:rPr lang="en-US" dirty="0">
                    <a:latin typeface="Cambria Math"/>
                    <a:ea typeface="Cambria Math"/>
                  </a:rPr>
                  <a:t>𝔼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  <m:sup/>
                              <m:e/>
                            </m:nary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≥1: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latin typeface="Cambria Math"/>
                                      <a:ea typeface="Cambria Math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≼</m:t>
                      </m:r>
                      <m:r>
                        <a:rPr lang="en-US" i="1">
                          <a:latin typeface="Cambria Math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𝐾𝑝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481" t="-928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32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Sparse Johnson-</a:t>
            </a:r>
            <a:r>
              <a:rPr lang="en-US" dirty="0" err="1" smtClean="0">
                <a:solidFill>
                  <a:srgbClr val="0070C0"/>
                </a:solidFill>
              </a:rPr>
              <a:t>Lindenstrauss</a:t>
            </a:r>
            <a:r>
              <a:rPr lang="en-US" dirty="0" smtClean="0">
                <a:solidFill>
                  <a:srgbClr val="0070C0"/>
                </a:solidFill>
              </a:rPr>
              <a:t> Transform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be a JL-matrix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which satisfies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Π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time to compute JL </a:t>
                </a:r>
              </a:p>
              <a:p>
                <a:r>
                  <a:rPr lang="en-US" dirty="0" smtClean="0"/>
                  <a:t>Would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/>
                  <a:t> only had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non-zero entries per column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695" b="-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4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Basic Sparse JL Transform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839200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Pick 2-wise </a:t>
                </a:r>
                <a:r>
                  <a:rPr lang="en-US" dirty="0" err="1" smtClean="0"/>
                  <a:t>indep</a:t>
                </a:r>
                <a:r>
                  <a:rPr lang="en-US" dirty="0"/>
                  <a:t>.</a:t>
                </a:r>
                <a:r>
                  <a:rPr lang="en-US" dirty="0" smtClean="0"/>
                  <a:t> hash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 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b="0" dirty="0" smtClean="0"/>
                  <a:t>-wise </a:t>
                </a:r>
                <a:r>
                  <a:rPr lang="en-US" b="0" dirty="0" err="1" smtClean="0"/>
                  <a:t>indep</a:t>
                </a:r>
                <a:r>
                  <a:rPr lang="en-US" b="0" dirty="0" smtClean="0"/>
                  <a:t>. </a:t>
                </a:r>
                <a:r>
                  <a:rPr lang="en-US" dirty="0" smtClean="0"/>
                  <a:t>hash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 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−1,1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∈[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0" dirty="0" smtClean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b="0" dirty="0" smtClean="0"/>
                  <a:t> the rest are 0</a:t>
                </a:r>
              </a:p>
              <a:p>
                <a:r>
                  <a:rPr lang="en-US" dirty="0" smtClean="0"/>
                  <a:t>[</a:t>
                </a:r>
                <a:r>
                  <a:rPr lang="en-US" dirty="0" err="1" smtClean="0"/>
                  <a:t>Thorup</a:t>
                </a:r>
                <a:r>
                  <a:rPr lang="en-US" dirty="0" smtClean="0"/>
                  <a:t>, Zhang’12]: This is JL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≽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Best possible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Analysis: standard expectation/variance using bounded independence + </a:t>
                </a:r>
                <a:r>
                  <a:rPr lang="en-US" dirty="0" err="1" smtClean="0"/>
                  <a:t>Chebyshev</a:t>
                </a:r>
                <a:endParaRPr lang="en-US" dirty="0" smtClean="0"/>
              </a:p>
              <a:p>
                <a:r>
                  <a:rPr lang="en-US" b="0" dirty="0" smtClean="0"/>
                  <a:t>To improve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b="0" dirty="0" smtClean="0"/>
                  <a:t> let’s use Hanson-Wright (higher moment than </a:t>
                </a:r>
                <a:r>
                  <a:rPr lang="en-US" b="0" dirty="0" err="1" smtClean="0"/>
                  <a:t>Chebyshev’s</a:t>
                </a:r>
                <a:r>
                  <a:rPr lang="en-US" b="0" dirty="0" smtClean="0"/>
                  <a:t> second)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839200" cy="5029200"/>
              </a:xfrm>
              <a:blipFill rotWithShape="1">
                <a:blip r:embed="rId2"/>
                <a:stretch>
                  <a:fillRect l="-1517" t="-2424" b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50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Sparse JL Transform: Construction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46237"/>
                <a:ext cx="8229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r</m:t>
                        </m:r>
                        <m:r>
                          <a:rPr lang="en-US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dirty="0" smtClean="0"/>
                  <a:t>,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are </a:t>
                </a:r>
                <a:r>
                  <a:rPr lang="en-US" dirty="0" err="1" smtClean="0"/>
                  <a:t>Bernoullis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are </a:t>
                </a:r>
                <a:r>
                  <a:rPr lang="en-US" dirty="0" err="1" smtClean="0"/>
                  <a:t>Rademachers</a:t>
                </a:r>
                <a:endParaRPr lang="en-US" dirty="0" smtClean="0"/>
              </a:p>
              <a:p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𝑠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e>
                    </m:nary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non-zeros per column)</a:t>
                </a:r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are negatively correlated: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Each column chosen uniformly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B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inom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 , 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columns of weight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works here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46237"/>
                <a:ext cx="8229600" cy="4525963"/>
              </a:xfrm>
              <a:blipFill rotWithShape="1">
                <a:blip r:embed="rId2"/>
                <a:stretch>
                  <a:fillRect l="-1481" t="-2961" b="-2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06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Sparse JL Transform: Analysis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4102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Thm</a:t>
                </a:r>
                <a:r>
                  <a:rPr lang="en-US" dirty="0" smtClean="0"/>
                  <a:t> [KN’14]: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Π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Π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≥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𝛿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Π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−1=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𝜎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𝜂</m:t>
                        </m:r>
                      </m:sub>
                    </m:sSub>
                  </m:oMath>
                </a14:m>
                <a:r>
                  <a:rPr lang="en-US" dirty="0" smtClean="0"/>
                  <a:t> is a block-diagonal matrix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blocks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block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but with zeros on the diagonal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b="0" dirty="0" smtClean="0"/>
                  <a:t> is a vector with entries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B</a:t>
                </a:r>
                <a:r>
                  <a:rPr lang="en-US" dirty="0" smtClean="0"/>
                  <a:t>y Hanson-Wright: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𝑍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rad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𝜂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𝜂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𝜂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 ||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𝜂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 |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410200"/>
              </a:xfrm>
              <a:blipFill rotWithShape="1">
                <a:blip r:embed="rId2"/>
                <a:stretch>
                  <a:fillRect l="-889" t="-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17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Sparse JL Transform: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(Operator norm)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𝜂</m:t>
                        </m:r>
                      </m:sub>
                    </m:sSub>
                  </m:oMath>
                </a14:m>
                <a:r>
                  <a:rPr lang="en-US" dirty="0" smtClean="0"/>
                  <a:t> is block-diagonal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||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𝜂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||</m:t>
                    </m:r>
                  </m:oMath>
                </a14:m>
                <a:r>
                  <a:rPr lang="en-US" dirty="0" smtClean="0"/>
                  <a:t> is the largest norm of any block</a:t>
                </a:r>
              </a:p>
              <a:p>
                <a:r>
                  <a:rPr lang="en-US" dirty="0" smtClean="0"/>
                  <a:t>Eigenvalues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block are at most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</m:d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</m:d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𝜂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99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-norm Estimation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6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Stream: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updates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 that define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Example</a:t>
                </a:r>
                <a:r>
                  <a:rPr lang="en-US" dirty="0" smtClean="0"/>
                  <a:t>: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=4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〈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3, 0.5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2,−2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2,1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(4,1)〉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=(4, −1, 0.5, 1)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-norm: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61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8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Sparse JL Transform: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229600" cy="55626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so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𝜂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=1/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Lemma: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b="0" i="1" dirty="0" smtClean="0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/</m:t>
                    </m:r>
                    <m:r>
                      <a:rPr lang="en-US" b="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≼</m:t>
                    </m:r>
                    <m:r>
                      <a:rPr lang="en-US" b="0" i="1" dirty="0" smtClean="0">
                        <a:latin typeface="Cambria Math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𝜂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||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𝜂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​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≤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dirty="0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b="0" i="1" dirty="0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dirty="0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≠</m:t>
                                      </m:r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lang="en-US" b="0" i="1" dirty="0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US" b="0" i="1" dirty="0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𝑝</m:t>
                          </m:r>
                        </m:sub>
                        <m:sup>
                          <m:f>
                            <m:f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den>
                    </m:f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dirty="0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dirty="0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 dirty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 dirty="0">
                                                    <a:latin typeface="Cambria Math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 dirty="0"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i="1" dirty="0">
                                                    <a:latin typeface="Cambria Math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i="1" dirty="0">
                                                    <a:latin typeface="Cambria Math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nary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 smtClean="0"/>
                  <a:t> (triangle </a:t>
                </a:r>
                <a:r>
                  <a:rPr lang="en-US" dirty="0" err="1" smtClean="0"/>
                  <a:t>ineq</a:t>
                </a:r>
                <a:r>
                  <a:rPr lang="en-US" dirty="0" smtClean="0"/>
                  <a:t>.)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≤1/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229600" cy="5562600"/>
              </a:xfrm>
              <a:blipFill rotWithShape="1">
                <a:blip r:embed="rId2"/>
                <a:stretch>
                  <a:fillRect l="-889" t="-10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88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Sparse JL Transform: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763000" cy="4525963"/>
              </a:xfrm>
            </p:spPr>
            <p:txBody>
              <a:bodyPr/>
              <a:lstStyle/>
              <a:p>
                <a:r>
                  <a:rPr lang="en-US" dirty="0" smtClean="0"/>
                  <a:t>By Markov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1/</m:t>
                            </m:r>
                            <m:r>
                              <a:rPr lang="en-US" i="1">
                                <a:latin typeface="Cambria Math"/>
                              </a:rPr>
                              <m:t>𝛿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𝑠</m:t>
                    </m:r>
                    <m:r>
                      <a:rPr lang="en-US" b="0" i="1" dirty="0" smtClean="0">
                        <a:latin typeface="Cambria Math"/>
                      </a:rPr>
                      <m:t>≈</m:t>
                    </m:r>
                    <m:r>
                      <a:rPr lang="en-US" b="0" i="1" dirty="0" smtClean="0">
                        <a:latin typeface="Cambria Math"/>
                      </a:rPr>
                      <m:t>𝜖</m:t>
                    </m:r>
                    <m:r>
                      <a:rPr lang="en-US" b="0" i="1" dirty="0" smtClean="0"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𝑝</m:t>
                    </m:r>
                    <m:r>
                      <a:rPr lang="en-US" b="0" i="1" dirty="0" smtClean="0"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 smtClean="0"/>
                  <a:t>):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</m:e>
                      </m:func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Π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</a:rPr>
                        <m:t>]= 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𝜂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𝔼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[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𝜂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0" dirty="0" smtClean="0"/>
                  <a:t> (Markov)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ra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 </a:t>
                </a:r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763000" cy="4525963"/>
              </a:xfrm>
              <a:blipFill rotWithShape="1">
                <a:blip r:embed="rId2"/>
                <a:stretch>
                  <a:fillRect l="-1601" r="-1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03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Sparse JL Transform: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Lemma: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𝑝</m:t>
                    </m:r>
                    <m:r>
                      <a:rPr lang="en-US" i="1" dirty="0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/</m:t>
                    </m:r>
                    <m:r>
                      <a:rPr lang="en-US" i="1" dirty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≼</m:t>
                    </m:r>
                    <m:r>
                      <a:rPr lang="en-US" i="1" dirty="0">
                        <a:latin typeface="Cambria Math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𝜂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𝜂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are all 1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&lt;…&lt;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is an indicator </a:t>
                </a:r>
                <a:r>
                  <a:rPr lang="en-US" dirty="0" err="1" smtClean="0"/>
                  <a:t>r.v</a:t>
                </a:r>
                <a:r>
                  <a:rPr lang="en-US" dirty="0" smtClean="0"/>
                  <a:t>. for the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𝜂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’s are not </a:t>
                </a:r>
                <a:r>
                  <a:rPr lang="en-US" dirty="0" err="1" smtClean="0"/>
                  <a:t>indep</a:t>
                </a:r>
                <a:r>
                  <a:rPr lang="en-US" dirty="0" smtClean="0"/>
                  <a:t>. but negatively correlated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p-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moment at most p-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moments of 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Bernoullis</a:t>
                </a:r>
                <a:r>
                  <a:rPr lang="en-US" dirty="0" smtClean="0"/>
                  <a:t> with expectation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 smtClean="0"/>
                  <a:t>  (expand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 smtClean="0"/>
                  <a:t> and compare term by term)</a:t>
                </a:r>
              </a:p>
              <a:p>
                <a:r>
                  <a:rPr lang="en-US" dirty="0" smtClean="0"/>
                  <a:t>By Bernstein inequality: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≼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e>
                    </m:rad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93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FFT-based Fast JL-Transform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763000" cy="4953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[</a:t>
                </a:r>
                <a:r>
                  <a:rPr lang="en-US" dirty="0" err="1" smtClean="0"/>
                  <a:t>Ailon</a:t>
                </a:r>
                <a:r>
                  <a:rPr lang="en-US" dirty="0" smtClean="0"/>
                  <a:t>, Chazelle’09] Running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H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sampling matrix (with replacement)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dirty="0" err="1" smtClean="0"/>
                  <a:t>unnormalized</a:t>
                </a:r>
                <a:r>
                  <a:rPr lang="en-US" dirty="0" smtClean="0"/>
                  <a:t> bounded orthonormal system, 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;</m:t>
                    </m:r>
                    <m:limLow>
                      <m:limLow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max</m:t>
                        </m:r>
                      </m:e>
                      <m:li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lim>
                    </m:limLow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𝑑𝑖𝑎𝑔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i.i.d. </a:t>
                </a:r>
                <a:r>
                  <a:rPr lang="en-US" dirty="0" err="1" smtClean="0"/>
                  <a:t>Rademachers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= </a:t>
                </a:r>
                <a:r>
                  <a:rPr lang="en-US" dirty="0" err="1" smtClean="0"/>
                  <a:t>Hadamard</a:t>
                </a:r>
                <a:r>
                  <a:rPr lang="en-US" dirty="0" smtClean="0"/>
                  <a:t>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to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Πx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763000" cy="4953000"/>
              </a:xfrm>
              <a:blipFill rotWithShape="1">
                <a:blip r:embed="rId2"/>
                <a:stretch>
                  <a:fillRect l="-1601" t="-2463" r="-2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23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FFT-based Fast JL-Transform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8392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Change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𝜂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𝑑𝑖𝑎𝑔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are </a:t>
                </a:r>
                <a:r>
                  <a:rPr lang="en-US" dirty="0" err="1" smtClean="0"/>
                  <a:t>Bernoullis</a:t>
                </a:r>
                <a:r>
                  <a:rPr lang="en-US" dirty="0" smtClean="0"/>
                  <a:t> with expectation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 [CNW’15]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𝜂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𝐻𝐷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≽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𝛿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𝜖𝛿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 :</m:t>
                    </m:r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Π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Π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≥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𝛿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𝐻𝐷𝑥</m:t>
                    </m:r>
                  </m:oMath>
                </a14:m>
                <a:r>
                  <a:rPr lang="en-US" dirty="0" smtClean="0"/>
                  <a:t> so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Π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Will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is small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839200" cy="4525963"/>
              </a:xfrm>
              <a:blipFill rotWithShape="1">
                <a:blip r:embed="rId2"/>
                <a:stretch>
                  <a:fillRect l="-1379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10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FFT-based Fast JL-Transform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nary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symmetrization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≼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𝜂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4</m:t>
                                                </m:r>
                                              </m:sup>
                                            </m:sSubSup>
                                          </m:e>
                                        </m:nary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1/2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="0" dirty="0" smtClean="0"/>
                  <a:t> (</a:t>
                </a:r>
                <a:r>
                  <a:rPr lang="en-US" b="0" dirty="0" err="1" smtClean="0"/>
                  <a:t>Khintchine</a:t>
                </a:r>
                <a:r>
                  <a:rPr lang="en-US" b="0" dirty="0" smtClean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a:rPr lang="en-US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/>
                                            </a:rPr>
                                            <m:t>max</m:t>
                                          </m:r>
                                        </m:e>
                                        <m:lim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|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|</m:t>
                                      </m:r>
                                    </m:e>
                                  </m:func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𝜂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sSubSup>
                                                <m:sSubSupPr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limLow>
                                            <m:limLow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/>
                                                </a:rPr>
                                                <m:t>max</m:t>
                                              </m:r>
                                            </m:e>
                                            <m:lim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lim>
                                          </m:limLow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func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</m:e>
                        <m:sub/>
                      </m:sSub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𝜂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sSubSup>
                                                <m:sSubSupPr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/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1/2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limLow>
                                          <m:limLow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latin typeface="Cambria Math"/>
                                              </a:rPr>
                                              <m:t>max</m:t>
                                            </m:r>
                                          </m:e>
                                          <m:lim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lim>
                                        </m:limLow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𝜂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func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  <m:sub/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𝜂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  <m:r>
                                      <a:rPr lang="en-US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+1 </m:t>
                        </m:r>
                      </m:e>
                    </m:d>
                  </m:oMath>
                </a14:m>
                <a:r>
                  <a:rPr lang="en-US" dirty="0" smtClean="0"/>
                  <a:t> (triangle inequality)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99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FFT-based Fast JL-Transform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763000" cy="50292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lim>
                                    </m:limLow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func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lim>
                                    </m:limLow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func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max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lim>
                                    </m:limLow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func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𝜂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  <a:ea typeface="Cambria Math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𝑞</m:t>
                                    </m:r>
                                  </m:sup>
                                </m:sSubSup>
                              </m:e>
                            </m:fun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1/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≤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𝜂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𝑞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𝜂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]</m:t>
                            </m:r>
                          </m:e>
                        </m:nary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≤(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𝜂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𝑞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den>
                        </m:f>
                      </m:sup>
                    </m:sSup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𝜂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[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]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[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])</m:t>
                              </m:r>
                            </m:e>
                          </m:func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≤2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𝑞</m:t>
                            </m:r>
                          </m:den>
                        </m:f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≤2</m:t>
                    </m:r>
                  </m:oMath>
                </a14:m>
                <a:r>
                  <a:rPr lang="en-US" dirty="0" smtClean="0"/>
                  <a:t> by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func>
                    <m:r>
                      <a:rPr lang="en-US" b="0" i="1" smtClean="0">
                        <a:latin typeface="Cambria Math"/>
                      </a:rPr>
                      <m:t>≼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Khintchine</a:t>
                </a:r>
                <a:r>
                  <a:rPr lang="en-US" dirty="0" smtClean="0"/>
                  <a:t>) 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763000" cy="5029200"/>
              </a:xfrm>
              <a:blipFill rotWithShape="1">
                <a:blip r:embed="rId2"/>
                <a:stretch>
                  <a:fillRect t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08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FFT-based Fast JL-Transform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𝑚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  <m: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𝑝𝑞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𝑝𝑞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/>
                      </a:rPr>
                      <m:t>≤0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𝑝𝑞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rad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𝑝𝑞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r>
                  <a:rPr lang="en-US" dirty="0" smtClean="0"/>
                  <a:t>Markov: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Π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Π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≥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1/</m:t>
                        </m:r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e>
                    </m:fun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≽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𝛿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𝛿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18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-norm Estimation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6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-norm: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Two lectures ago: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-moment 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-moment (via AMS sketching)</a:t>
                </a:r>
              </a:p>
              <a:p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Technique: linear sketches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for random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: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 for random signs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3"/>
                <a:stretch>
                  <a:fillRect l="-1481" b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0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AMS as dimensionality reduction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Maintain a “linear sketch” vector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𝒁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∈[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,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{−1,1}</m:t>
                    </m:r>
                  </m:oMath>
                </a14:m>
                <a:r>
                  <a:rPr lang="en-US" dirty="0" smtClean="0"/>
                  <a:t>      </a:t>
                </a:r>
              </a:p>
              <a:p>
                <a:r>
                  <a:rPr lang="en-US" dirty="0" smtClean="0"/>
                  <a:t>Estimator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𝒀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𝑅𝑓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“Dimensionality reduction”: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𝑅𝑥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“heavy” tail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𝒀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−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185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7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Normal Distribution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Normal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(0,1)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Range: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(−∞, +∞)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Density: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Mean = 0, Variance = 1</a:t>
                </a:r>
              </a:p>
              <a:p>
                <a:r>
                  <a:rPr lang="en-US" dirty="0" smtClean="0"/>
                  <a:t>Basic facts:</a:t>
                </a:r>
              </a:p>
              <a:p>
                <a:pPr lvl="1"/>
                <a:r>
                  <a:rPr lang="en-US" b="0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 are independent </a:t>
                </a:r>
                <a:r>
                  <a:rPr lang="en-US" dirty="0" err="1" smtClean="0"/>
                  <a:t>r.v</a:t>
                </a:r>
                <a:r>
                  <a:rPr lang="en-US" dirty="0" smtClean="0"/>
                  <a:t>. with normal distribution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 has normal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𝑐𝑋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𝑉𝑎𝑟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 are independent,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𝑉𝑎𝑟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3"/>
                <a:stretch>
                  <a:fillRect l="-1630" t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87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Johnson-</a:t>
            </a:r>
            <a:r>
              <a:rPr lang="en-US" dirty="0" err="1" smtClean="0">
                <a:solidFill>
                  <a:srgbClr val="0070C0"/>
                </a:solidFill>
              </a:rPr>
              <a:t>Lindenstrauss</a:t>
            </a:r>
            <a:r>
              <a:rPr lang="en-US" dirty="0" smtClean="0">
                <a:solidFill>
                  <a:srgbClr val="0070C0"/>
                </a:solidFill>
              </a:rPr>
              <a:t> Transform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4864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±1</m:t>
                    </m:r>
                  </m:oMath>
                </a14:m>
                <a:r>
                  <a:rPr lang="en-US" dirty="0" smtClean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 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. random variables from normal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(0,1)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𝑍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We still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because: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=0;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“variance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“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= 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𝒁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define: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𝒁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0" smtClean="0">
                          <a:latin typeface="Cambria Math"/>
                        </a:rPr>
                        <m:t>  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1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𝒁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JL Lemma</a:t>
                </a:r>
                <a:r>
                  <a:rPr lang="en-US" dirty="0" smtClean="0"/>
                  <a:t>: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&gt;0 </m:t>
                    </m:r>
                  </m:oMath>
                </a14:m>
                <a:r>
                  <a:rPr lang="en-US" dirty="0" err="1" smtClean="0"/>
                  <a:t>s.t.</a:t>
                </a:r>
                <a:r>
                  <a:rPr lang="en-US" dirty="0" smtClean="0"/>
                  <a:t> for small enough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&gt;0: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1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𝒁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  ≤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486400"/>
              </a:xfrm>
              <a:blipFill rotWithShape="1">
                <a:blip r:embed="rId2"/>
                <a:stretch>
                  <a:fillRect l="-1037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26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Proof of JL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JL Lemma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∃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&gt;0 </m:t>
                    </m:r>
                  </m:oMath>
                </a14:m>
                <a:r>
                  <a:rPr lang="en-US" dirty="0" err="1" smtClean="0"/>
                  <a:t>s.t.</a:t>
                </a:r>
                <a:r>
                  <a:rPr lang="en-US" dirty="0" smtClean="0"/>
                  <a:t> for small enough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&gt;0: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1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𝒁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  ≤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𝒁</m:t>
                    </m:r>
                    <m:r>
                      <a:rPr lang="en-US" b="1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𝒁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Alternative form of JL Lemma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1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</a:rPr>
                                            <m:t>𝒁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  ≤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481" t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63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Proof of JL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8674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Alternative form of JL Lemma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1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smtClean="0">
                                              <a:latin typeface="Cambria Math"/>
                                            </a:rPr>
                                            <m:t>𝒁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  ≤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𝒀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𝒁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</a:p>
              <a:p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𝒔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we have: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𝒀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Pr</m:t>
                      </m:r>
                      <m:r>
                        <a:rPr lang="en-US" b="0" i="1" smtClean="0">
                          <a:latin typeface="Cambria Math"/>
                        </a:rPr>
                        <m:t>⁡[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𝒀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By Markov and independence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𝒀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𝛼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𝒀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𝒔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𝒔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sup>
                      </m:sSup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(0,1)</m:t>
                    </m:r>
                  </m:oMath>
                </a14:m>
                <a:r>
                  <a:rPr lang="en-US" dirty="0" smtClean="0"/>
                  <a:t>, hence: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𝒔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𝒔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1−2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𝒔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867400"/>
              </a:xfrm>
              <a:blipFill rotWithShape="1">
                <a:blip r:embed="rId2"/>
                <a:stretch>
                  <a:fillRect l="-1000" t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37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4810</TotalTime>
  <Words>5871</Words>
  <Application>Microsoft Office PowerPoint</Application>
  <PresentationFormat>On-screen Show (4:3)</PresentationFormat>
  <Paragraphs>276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CIS 700:  “algorithms for Big Data”</vt:lpstr>
      <vt:lpstr>Today</vt:lpstr>
      <vt:lpstr>L_p-norm Estimation</vt:lpstr>
      <vt:lpstr>L_p-norm Estimation</vt:lpstr>
      <vt:lpstr>AMS as dimensionality reduction</vt:lpstr>
      <vt:lpstr>Normal Distribution</vt:lpstr>
      <vt:lpstr>Johnson-Lindenstrauss Transform</vt:lpstr>
      <vt:lpstr>Proof of JL Lemma</vt:lpstr>
      <vt:lpstr>Proof of JL Lemma</vt:lpstr>
      <vt:lpstr>Proof of JL Lemma</vt:lpstr>
      <vt:lpstr>Johnson-Lindenstrauss Transform</vt:lpstr>
      <vt:lpstr>Random Variables and Norms</vt:lpstr>
      <vt:lpstr>Khintchine Inequality</vt:lpstr>
      <vt:lpstr>Symmetrization</vt:lpstr>
      <vt:lpstr>Decoupling</vt:lpstr>
      <vt:lpstr>Decoupling (continued)</vt:lpstr>
      <vt:lpstr>Hanson-Wright Inequality</vt:lpstr>
      <vt:lpstr>Hanson-Wright Inequality</vt:lpstr>
      <vt:lpstr>Hanson-Wright (continued)</vt:lpstr>
      <vt:lpstr>Hanson-Wright (continued)</vt:lpstr>
      <vt:lpstr>Recap</vt:lpstr>
      <vt:lpstr>Bernstein Inequality</vt:lpstr>
      <vt:lpstr>Bernstein Inequality (cont.)</vt:lpstr>
      <vt:lpstr>Bernstein Inequality (cont.)</vt:lpstr>
      <vt:lpstr>Sparse Johnson-Lindenstrauss Transform</vt:lpstr>
      <vt:lpstr>Basic Sparse JL Transform</vt:lpstr>
      <vt:lpstr>Sparse JL Transform: Construction</vt:lpstr>
      <vt:lpstr>Sparse JL Transform: Analysis</vt:lpstr>
      <vt:lpstr>Sparse JL Transform: Analysis</vt:lpstr>
      <vt:lpstr>Sparse JL Transform: Analysis</vt:lpstr>
      <vt:lpstr>Sparse JL Transform: Analysis</vt:lpstr>
      <vt:lpstr>Sparse JL Transform: Analysis</vt:lpstr>
      <vt:lpstr>FFT-based Fast JL-Transform</vt:lpstr>
      <vt:lpstr>FFT-based Fast JL-Transform</vt:lpstr>
      <vt:lpstr>FFT-based Fast JL-Transform</vt:lpstr>
      <vt:lpstr>FFT-based Fast JL-Transform</vt:lpstr>
      <vt:lpstr>FFT-based Fast JL-Transform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 700:  “algorithms for Big Data”</dc:title>
  <dc:creator>Grigory</dc:creator>
  <cp:lastModifiedBy>Grigory</cp:lastModifiedBy>
  <cp:revision>56</cp:revision>
  <dcterms:created xsi:type="dcterms:W3CDTF">2015-09-28T13:18:22Z</dcterms:created>
  <dcterms:modified xsi:type="dcterms:W3CDTF">2015-10-07T16:16:23Z</dcterms:modified>
</cp:coreProperties>
</file>