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1" autoAdjust="0"/>
    <p:restoredTop sz="94660"/>
  </p:normalViewPr>
  <p:slideViewPr>
    <p:cSldViewPr>
      <p:cViewPr varScale="1">
        <p:scale>
          <a:sx n="80" d="100"/>
          <a:sy n="80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9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4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CCD5-9D98-47E7-B432-3E13AD52C041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0B80-E80C-4161-AFA0-47551C789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data-science-class.html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991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CSCI B609: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“Foundations of Data Science”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774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Lecture </a:t>
            </a:r>
            <a:r>
              <a:rPr lang="en-US" sz="4400" b="1" dirty="0" smtClean="0"/>
              <a:t>11/12: VC-Dimension </a:t>
            </a:r>
            <a:r>
              <a:rPr lang="en-US" sz="4400" b="1" smtClean="0"/>
              <a:t>and </a:t>
            </a:r>
          </a:p>
          <a:p>
            <a:pPr algn="ctr"/>
            <a:r>
              <a:rPr lang="en-US" sz="4400" b="1" smtClean="0"/>
              <a:t>VC-Theorem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25208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3"/>
              </a:rPr>
              <a:t>http://grigory.us/data-science-class.html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18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Intervals of the </a:t>
                </a:r>
                <a:r>
                  <a:rPr lang="en-US" dirty="0" err="1" smtClean="0"/>
                  <a:t>reals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Shatter 2 points, don’t shatter 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dirty="0" smtClean="0"/>
                  <a:t>-dim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2</a:t>
                </a:r>
              </a:p>
              <a:p>
                <a:r>
                  <a:rPr lang="en-US" dirty="0" smtClean="0"/>
                  <a:t>Pairs of intervals of the </a:t>
                </a:r>
                <a:r>
                  <a:rPr lang="en-US" dirty="0" err="1" smtClean="0"/>
                  <a:t>reals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Shatter </a:t>
                </a:r>
                <a:r>
                  <a:rPr lang="en-US" dirty="0" smtClean="0"/>
                  <a:t>4 </a:t>
                </a:r>
                <a:r>
                  <a:rPr lang="en-US" dirty="0" smtClean="0"/>
                  <a:t>points, don’t shatter </a:t>
                </a:r>
                <a:r>
                  <a:rPr lang="en-US" dirty="0" smtClean="0"/>
                  <a:t>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dirty="0" smtClean="0"/>
                  <a:t>-dim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4</a:t>
                </a:r>
                <a:endParaRPr lang="en-US" dirty="0" smtClean="0"/>
              </a:p>
              <a:p>
                <a:r>
                  <a:rPr lang="en-US" dirty="0" smtClean="0"/>
                  <a:t>Convex polygons</a:t>
                </a:r>
              </a:p>
              <a:p>
                <a:pPr lvl="1"/>
                <a:r>
                  <a:rPr lang="en-US" dirty="0" smtClean="0"/>
                  <a:t>Shatter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on a circle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dirty="0" smtClean="0"/>
                  <a:t>-dim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Linear separators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dimensions:</a:t>
                </a:r>
              </a:p>
              <a:p>
                <a:pPr lvl="1"/>
                <a:r>
                  <a:rPr lang="en-US" dirty="0" smtClean="0"/>
                  <a:t>Shatter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points (unit vectors + origin)</a:t>
                </a:r>
              </a:p>
              <a:p>
                <a:pPr lvl="1"/>
                <a:r>
                  <a:rPr lang="en-US" dirty="0" smtClean="0"/>
                  <a:t>Take subset S 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s</a:t>
                </a:r>
                <a:r>
                  <a:rPr lang="en-US" dirty="0" smtClean="0"/>
                  <a:t>eparator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  <a:blipFill rotWithShape="1">
                <a:blip r:embed="rId2"/>
                <a:stretch>
                  <a:fillRect l="-1573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VC-dimension of linear separators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839200" cy="5562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 points can be shattered</a:t>
                </a:r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 (Radon). </a:t>
                </a:r>
                <a:r>
                  <a:rPr lang="en-US" dirty="0" smtClean="0"/>
                  <a:t>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can be partitioned into two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Convex(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 smtClean="0"/>
                  <a:t> Convex(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 smtClean="0"/>
                  <a:t> matrix A, columns =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Add extra all-1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matrix B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non-zero vector: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Reordering: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,…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≥0,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&lt;0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Normalize: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839200" cy="5562600"/>
              </a:xfrm>
              <a:blipFill rotWithShape="1">
                <a:blip r:embed="rId2"/>
                <a:stretch>
                  <a:fillRect l="-1724" t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Radon’s Theorem (cont.)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Convex combinations of two subsets intersect</a:t>
                </a:r>
              </a:p>
              <a:p>
                <a:r>
                  <a:rPr lang="en-US" dirty="0" smtClean="0"/>
                  <a:t>Contradiction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7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Growth function &amp; uniform convergence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PAC learning via growth function</a:t>
                </a:r>
                <a:r>
                  <a:rPr lang="en-US" dirty="0" smtClean="0"/>
                  <a:t>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if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: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event A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∃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1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𝑒𝑟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&gt;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event B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∃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1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𝑒𝑟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&gt;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754" t="-1392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8247" y="1600200"/>
            <a:ext cx="8686800" cy="2263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798" y="5486400"/>
            <a:ext cx="7557247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Pr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]/2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Lem.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Pr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]/2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b="1" dirty="0" smtClean="0"/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occurs: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∃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1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𝑒𝑟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&gt;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When we draw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</m:sSub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𝑃𝑟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</m:sSubSup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𝑒𝑟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𝑒𝑟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×1/2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481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VC-theorem Proof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120" y="1371600"/>
                <a:ext cx="86868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Suffices to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dirty="0" smtClean="0">
                        <a:latin typeface="Cambria Math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 drawing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 and then randomly partitioning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for such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Will show: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 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fixed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𝑃𝑟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is small</a:t>
                </a:r>
              </a:p>
              <a:p>
                <a:r>
                  <a:rPr lang="en-US" b="1" dirty="0" smtClean="0"/>
                  <a:t>Key observation: </a:t>
                </a:r>
                <a:r>
                  <a:rPr lang="en-US" dirty="0" smtClean="0"/>
                  <a:t>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 is fixed there are only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|≤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events to care about</a:t>
                </a:r>
              </a:p>
              <a:p>
                <a:r>
                  <a:rPr lang="en-US" dirty="0" smtClean="0"/>
                  <a:t>Suffices: for every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𝑃𝑟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0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+mj-lt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+mj-lt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+mj-lt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j-lt"/>
                                </a:rPr>
                                <m:t>occurs</m:t>
                              </m:r>
                              <m:r>
                                <a:rPr lang="en-US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j-lt"/>
                                </a:rPr>
                                <m:t>for</m:t>
                              </m:r>
                              <m:r>
                                <a:rPr lang="en-US" b="0" i="0" smtClean="0">
                                  <a:latin typeface="+mj-lt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+mj-lt"/>
                                </a:rPr>
                                <m:t>h</m:t>
                              </m:r>
                              <m:r>
                                <a:rPr lang="en-US" b="0" i="0" smtClean="0">
                                  <a:latin typeface="+mj-lt"/>
                                </a:rPr>
                                <m:t>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+mj-lt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+mj-lt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+mj-lt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120" y="1371600"/>
                <a:ext cx="8686800" cy="5257800"/>
              </a:xfrm>
              <a:blipFill rotWithShape="1">
                <a:blip r:embed="rId2"/>
                <a:stretch>
                  <a:fillRect l="-1544" t="-2317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VC-theorem Proof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9296400" cy="5257800"/>
              </a:xfrm>
            </p:spPr>
            <p:txBody>
              <a:bodyPr/>
              <a:lstStyle/>
              <a:p>
                <a:r>
                  <a:rPr lang="en-US" dirty="0" smtClean="0"/>
                  <a:t>Randomly pair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pairs</a:t>
                </a:r>
              </a:p>
              <a:p>
                <a:r>
                  <a:rPr lang="en-US" dirty="0" smtClean="0"/>
                  <a:t>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½</m:t>
                    </m:r>
                  </m:oMath>
                </a14:m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Diff. between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Only changes if mistake on only one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½</m:t>
                    </m:r>
                  </m:oMath>
                </a14:m>
                <a:r>
                  <a:rPr lang="en-US" dirty="0" smtClean="0"/>
                  <a:t> difference changes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𝑒𝑟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𝑒𝑟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&gt;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Ω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from the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. statement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9296400" cy="5257800"/>
              </a:xfrm>
              <a:blipFill rotWithShape="1">
                <a:blip r:embed="rId2"/>
                <a:stretch>
                  <a:fillRect l="-1443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Intro to ML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839200" cy="5486400"/>
              </a:xfrm>
            </p:spPr>
            <p:txBody>
              <a:bodyPr/>
              <a:lstStyle/>
              <a:p>
                <a:r>
                  <a:rPr lang="en-US" dirty="0" smtClean="0"/>
                  <a:t>Classification problem</a:t>
                </a:r>
              </a:p>
              <a:p>
                <a:pPr lvl="1"/>
                <a:r>
                  <a:rPr lang="en-US" dirty="0" smtClean="0"/>
                  <a:t>Instance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dirty="0" smtClean="0"/>
                  <a:t> (feature vectors)</a:t>
                </a:r>
              </a:p>
              <a:p>
                <a:pPr lvl="1"/>
                <a:r>
                  <a:rPr lang="en-US" dirty="0" smtClean="0"/>
                  <a:t>Classification: come up with a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Formalization:</a:t>
                </a:r>
              </a:p>
              <a:p>
                <a:pPr lvl="1"/>
                <a:r>
                  <a:rPr lang="en-US" dirty="0" smtClean="0"/>
                  <a:t>Assume there is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= “target concept” (set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of positive instances)</a:t>
                </a:r>
              </a:p>
              <a:p>
                <a:pPr lvl="1"/>
                <a:r>
                  <a:rPr lang="en-US" dirty="0" smtClean="0"/>
                  <a:t>Given labeled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produce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have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agree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over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Minimize: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dirty="0" smtClean="0"/>
                  <a:t> = “true” or “generalization” error</a:t>
                </a:r>
              </a:p>
              <a:p>
                <a:pPr lvl="1"/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839200" cy="5486400"/>
              </a:xfrm>
              <a:blipFill rotWithShape="1">
                <a:blip r:embed="rId2"/>
                <a:stretch>
                  <a:fillRect l="-1517" t="-1444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Intro to ML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4582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Training error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= labeled sampled (pairs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Training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“</a:t>
                </a:r>
                <a:r>
                  <a:rPr lang="en-US" dirty="0" err="1" smtClean="0"/>
                  <a:t>Overfitting</a:t>
                </a:r>
                <a:r>
                  <a:rPr lang="en-US" dirty="0" smtClean="0"/>
                  <a:t>”: low training error, high true error</a:t>
                </a:r>
              </a:p>
              <a:p>
                <a:r>
                  <a:rPr lang="en-US" dirty="0" smtClean="0"/>
                  <a:t>Hypothesis classes:</a:t>
                </a:r>
              </a:p>
              <a:p>
                <a:pPr lvl="1"/>
                <a:r>
                  <a:rPr lang="en-US" dirty="0" smtClean="0">
                    <a:latin typeface="Cambria Math"/>
                    <a:ea typeface="Cambria Math"/>
                  </a:rPr>
                  <a:t>H: collection of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called hypotheses</a:t>
                </a:r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could be all intervals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could be linear separators: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large enough (compared to some property of </a:t>
                </a:r>
                <a:r>
                  <a:rPr lang="en-US" dirty="0" smtClean="0">
                    <a:latin typeface="Cambria Math"/>
                    <a:ea typeface="Cambria Math"/>
                  </a:rPr>
                  <a:t>H</a:t>
                </a:r>
                <a:r>
                  <a:rPr lang="en-US" dirty="0" smtClean="0"/>
                  <a:t>) then </a:t>
                </a:r>
                <a:r>
                  <a:rPr lang="en-US" dirty="0" err="1" smtClean="0"/>
                  <a:t>overfitting</a:t>
                </a:r>
                <a:r>
                  <a:rPr lang="en-US" dirty="0" smtClean="0"/>
                  <a:t> doesn’t occur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458200" cy="5486400"/>
              </a:xfrm>
              <a:blipFill rotWithShape="1">
                <a:blip r:embed="rId2"/>
                <a:stretch>
                  <a:fillRect l="-1514" t="-2222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Overfitting</a:t>
            </a:r>
            <a:r>
              <a:rPr lang="en-US" dirty="0" smtClean="0">
                <a:solidFill>
                  <a:srgbClr val="0070C0"/>
                </a:solidFill>
              </a:rPr>
              <a:t> and Uniform Convergence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8392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PAC learning (agnostic)</a:t>
                </a:r>
                <a:r>
                  <a:rPr lang="en-US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if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≥1/2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: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Size of the class of hypotheses can be very large</a:t>
                </a:r>
              </a:p>
              <a:p>
                <a:r>
                  <a:rPr lang="en-US" dirty="0" smtClean="0"/>
                  <a:t>Can also be infinite, how to give a bound then?</a:t>
                </a:r>
              </a:p>
              <a:p>
                <a:r>
                  <a:rPr lang="en-US" dirty="0" smtClean="0"/>
                  <a:t>We will see ways around this today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839200" cy="5638800"/>
              </a:xfrm>
              <a:blipFill rotWithShape="1">
                <a:blip r:embed="rId2"/>
                <a:stretch>
                  <a:fillRect l="-1724" t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1524000"/>
            <a:ext cx="8686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VC-dimension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/>
              <a:lstStyle/>
              <a:p>
                <a:r>
                  <a:rPr lang="en-US" dirty="0" smtClean="0"/>
                  <a:t>VC-dim(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 database age vs. salary</a:t>
                </a:r>
              </a:p>
              <a:p>
                <a:r>
                  <a:rPr lang="en-US" dirty="0" smtClean="0"/>
                  <a:t>Query: fraction of the overall population with ages 35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45 and salary $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50−70)</m:t>
                    </m:r>
                  </m:oMath>
                </a14:m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 big a database can answer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error</a:t>
                </a:r>
              </a:p>
              <a:p>
                <a:r>
                  <a:rPr lang="en-US" dirty="0" smtClean="0"/>
                  <a:t> 100 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1000 salaries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rectangles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10 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 10+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2/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samples suffice</a:t>
                </a:r>
              </a:p>
              <a:p>
                <a:r>
                  <a:rPr lang="en-US" dirty="0" smtClean="0"/>
                  <a:t>What if we don’t want to discretize?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  <a:blipFill rotWithShape="1">
                <a:blip r:embed="rId2"/>
                <a:stretch>
                  <a:fillRect l="-1571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7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VC-dimension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Def. </a:t>
                </a:r>
                <a:r>
                  <a:rPr lang="en-US" dirty="0" smtClean="0"/>
                  <a:t>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shatters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labeling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positive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negative  </a:t>
                </a:r>
              </a:p>
              <a:p>
                <a:r>
                  <a:rPr lang="en-US" b="1" dirty="0" smtClean="0"/>
                  <a:t>Def.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VC-dim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 = size of the largest shattered set</a:t>
                </a:r>
              </a:p>
              <a:p>
                <a:r>
                  <a:rPr lang="en-US" dirty="0" smtClean="0"/>
                  <a:t>Example: axis-parallel rectangles on the plane</a:t>
                </a:r>
              </a:p>
              <a:p>
                <a:pPr lvl="1"/>
                <a:r>
                  <a:rPr lang="en-US" dirty="0" smtClean="0"/>
                  <a:t>4-point diamond is shattered</a:t>
                </a:r>
              </a:p>
              <a:p>
                <a:pPr lvl="1"/>
                <a:r>
                  <a:rPr lang="en-US" dirty="0" smtClean="0"/>
                  <a:t>No 5-point set can be shattered</a:t>
                </a:r>
              </a:p>
              <a:p>
                <a:pPr lvl="1"/>
                <a:r>
                  <a:rPr lang="en-US" dirty="0" smtClean="0"/>
                  <a:t>VC-dim(axis-parallel rectangles) = 4</a:t>
                </a:r>
              </a:p>
              <a:p>
                <a:r>
                  <a:rPr lang="en-US" b="1" dirty="0" smtClean="0"/>
                  <a:t>Def.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set of </a:t>
                </a:r>
                <a:r>
                  <a:rPr lang="en-US" dirty="0" err="1" smtClean="0"/>
                  <a:t>labelings</a:t>
                </a:r>
                <a:r>
                  <a:rPr lang="en-US" dirty="0" smtClean="0"/>
                  <a:t> of the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by functions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Def. Growth function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 growth function of a-p. rectangles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0" cy="5334000"/>
              </a:xfrm>
              <a:blipFill rotWithShape="1">
                <a:blip r:embed="rId2"/>
                <a:stretch>
                  <a:fillRect l="-1642" t="-2286" b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Growth function &amp; uniform convergence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PAC learning via growth function</a:t>
                </a:r>
                <a:r>
                  <a:rPr lang="en-US" dirty="0" smtClean="0"/>
                  <a:t>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if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: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𝑒𝑟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 (Sauer’s lemma). </a:t>
                </a:r>
                <a:r>
                  <a:rPr lang="en-US" dirty="0" smtClean="0"/>
                  <a:t>If VC-dim(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then: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For half-planes,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VC</m:t>
                    </m:r>
                    <m:r>
                      <m:rPr>
                        <m:nor/>
                      </m:rPr>
                      <a:rPr lang="en-US" dirty="0" smtClean="0"/>
                      <m:t>-</m:t>
                    </m:r>
                    <m:r>
                      <m:rPr>
                        <m:nor/>
                      </m:rPr>
                      <a:rPr lang="en-US" dirty="0" smtClean="0"/>
                      <m:t>dim</m:t>
                    </m:r>
                    <m:r>
                      <a:rPr lang="en-US" b="0" i="1" dirty="0" smtClean="0">
                        <a:latin typeface="Cambria Math"/>
                      </a:rPr>
                      <m:t>=3,  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754" t="-1392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8247" y="1600200"/>
            <a:ext cx="8686800" cy="2263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Sauer’s Lemma Proof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dirty="0" smtClean="0"/>
                  <a:t>-dim(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 we’ll show that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 (induction by set size):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0" dirty="0" smtClean="0"/>
                  <a:t> by induction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∖{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}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2"/>
                <a:stretch>
                  <a:fillRect l="-1786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229600" cy="1143000"/>
              </a:xfrm>
              <a:blipFill rotWithShape="1">
                <a:blip r:embed="rId2"/>
                <a:stretch>
                  <a:fillRect t="-30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76400"/>
                <a:ext cx="8839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it is because of the sets that differ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so let’s pair them up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𝒕𝒘𝒊𝒏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𝒕𝒘𝒊𝒏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What is the VC-dimension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/>
                  <a:t>VC-dim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𝑹</m:t>
                    </m:r>
                    <m:r>
                      <a:rPr lang="en-US" b="0" i="1" dirty="0" smtClean="0"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∖{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shattered</a:t>
                </a:r>
              </a:p>
              <a:p>
                <a:pPr lvl="1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subsets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 smtClean="0"/>
                  <a:t> are 0/1 extendable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+1⇒  </m:t>
                    </m:r>
                  </m:oMath>
                </a14:m>
                <a:r>
                  <a:rPr lang="en-US" dirty="0" smtClean="0"/>
                  <a:t>VC-dim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−1⇒ </m:t>
                    </m:r>
                  </m:oMath>
                </a14:m>
                <a:r>
                  <a:rPr lang="en-US" dirty="0" smtClean="0"/>
                  <a:t>apply induction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839200" cy="5486400"/>
              </a:xfrm>
              <a:blipFill rotWithShape="1">
                <a:blip r:embed="rId3"/>
                <a:stretch>
                  <a:fillRect l="-1517" t="-1333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12975</TotalTime>
  <Words>2035</Words>
  <Application>Microsoft Office PowerPoint</Application>
  <PresentationFormat>On-screen Show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CSCI B609:  “Foundations of Data Science”</vt:lpstr>
      <vt:lpstr>Intro to ML</vt:lpstr>
      <vt:lpstr>Intro to ML</vt:lpstr>
      <vt:lpstr>Overfitting and Uniform Convergence</vt:lpstr>
      <vt:lpstr>VC-dimension</vt:lpstr>
      <vt:lpstr>VC-dimension</vt:lpstr>
      <vt:lpstr>Growth function &amp; uniform convergence</vt:lpstr>
      <vt:lpstr>Sauer’s Lemma Proof</vt:lpstr>
      <vt:lpstr>|H[S]|-|H[S∖{x}]|≤((n-1)¦(≤d-1)) </vt:lpstr>
      <vt:lpstr>Examples</vt:lpstr>
      <vt:lpstr>VC-dimension of linear separators</vt:lpstr>
      <vt:lpstr>Radon’s Theorem (cont.)</vt:lpstr>
      <vt:lpstr>Growth function &amp; uniform convergence</vt:lpstr>
      <vt:lpstr>Pr[B]≥Pr⁡[A]/2</vt:lpstr>
      <vt:lpstr>VC-theorem Proof</vt:lpstr>
      <vt:lpstr>VC-theorem Proof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B609:  “Foundations of Data Science”</dc:title>
  <dc:creator>Grigory</dc:creator>
  <cp:lastModifiedBy>Grigory</cp:lastModifiedBy>
  <cp:revision>23</cp:revision>
  <dcterms:created xsi:type="dcterms:W3CDTF">2016-10-03T17:42:37Z</dcterms:created>
  <dcterms:modified xsi:type="dcterms:W3CDTF">2016-10-12T17:58:04Z</dcterms:modified>
</cp:coreProperties>
</file>