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9" r:id="rId3"/>
    <p:sldId id="261" r:id="rId4"/>
    <p:sldId id="260" r:id="rId5"/>
    <p:sldId id="262" r:id="rId6"/>
    <p:sldId id="281" r:id="rId7"/>
    <p:sldId id="263" r:id="rId8"/>
    <p:sldId id="265" r:id="rId9"/>
    <p:sldId id="285" r:id="rId10"/>
    <p:sldId id="286" r:id="rId11"/>
    <p:sldId id="287" r:id="rId12"/>
    <p:sldId id="266" r:id="rId13"/>
    <p:sldId id="264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9" r:id="rId23"/>
    <p:sldId id="276" r:id="rId24"/>
    <p:sldId id="278" r:id="rId25"/>
    <p:sldId id="277" r:id="rId26"/>
    <p:sldId id="280" r:id="rId27"/>
    <p:sldId id="282" r:id="rId28"/>
    <p:sldId id="283" r:id="rId29"/>
    <p:sldId id="284" r:id="rId30"/>
    <p:sldId id="27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9"/>
    <p:restoredTop sz="94685"/>
  </p:normalViewPr>
  <p:slideViewPr>
    <p:cSldViewPr>
      <p:cViewPr>
        <p:scale>
          <a:sx n="140" d="100"/>
          <a:sy n="140" d="100"/>
        </p:scale>
        <p:origin x="312" y="-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v>f+</c:v>
          </c:tx>
          <c:marker>
            <c:symbol val="none"/>
          </c:marker>
          <c:cat>
            <c:numRef>
              <c:f>Sheet1!$A$1:$A$101</c:f>
              <c:numCache>
                <c:formatCode>General</c:formatCode>
                <c:ptCount val="101"/>
                <c:pt idx="0">
                  <c:v>0.0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0.07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</c:v>
                </c:pt>
                <c:pt idx="29">
                  <c:v>0.29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</c:v>
                </c:pt>
                <c:pt idx="56">
                  <c:v>0.56</c:v>
                </c:pt>
                <c:pt idx="57">
                  <c:v>0.57</c:v>
                </c:pt>
                <c:pt idx="58">
                  <c:v>0.58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1.0</c:v>
                </c:pt>
              </c:numCache>
            </c:numRef>
          </c:cat>
          <c:val>
            <c:numRef>
              <c:f>Sheet1!$B$1:$B$101</c:f>
              <c:numCache>
                <c:formatCode>General</c:formatCode>
                <c:ptCount val="10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0.000979621425300195</c:v>
                </c:pt>
                <c:pt idx="21">
                  <c:v>0.00391848570120077</c:v>
                </c:pt>
                <c:pt idx="22">
                  <c:v>0.00881659282770174</c:v>
                </c:pt>
                <c:pt idx="23">
                  <c:v>0.0156739428048031</c:v>
                </c:pt>
                <c:pt idx="24">
                  <c:v>0.0244905356325048</c:v>
                </c:pt>
                <c:pt idx="25">
                  <c:v>0.0352663713108069</c:v>
                </c:pt>
                <c:pt idx="26">
                  <c:v>0.0480014498397095</c:v>
                </c:pt>
                <c:pt idx="27">
                  <c:v>0.0626957712192124</c:v>
                </c:pt>
                <c:pt idx="28">
                  <c:v>0.0793493354493157</c:v>
                </c:pt>
                <c:pt idx="29">
                  <c:v>0.0979621425300193</c:v>
                </c:pt>
                <c:pt idx="30">
                  <c:v>0.118534192461323</c:v>
                </c:pt>
                <c:pt idx="31">
                  <c:v>0.141065485243228</c:v>
                </c:pt>
                <c:pt idx="32">
                  <c:v>0.165556020875733</c:v>
                </c:pt>
                <c:pt idx="33">
                  <c:v>0.192005799358838</c:v>
                </c:pt>
                <c:pt idx="34">
                  <c:v>0.220414820692543</c:v>
                </c:pt>
                <c:pt idx="35">
                  <c:v>0.250783084876849</c:v>
                </c:pt>
                <c:pt idx="36">
                  <c:v>0.283110591911756</c:v>
                </c:pt>
                <c:pt idx="37">
                  <c:v>0.317397341797262</c:v>
                </c:pt>
                <c:pt idx="38">
                  <c:v>0.35364333453337</c:v>
                </c:pt>
                <c:pt idx="39">
                  <c:v>0.391848570120077</c:v>
                </c:pt>
                <c:pt idx="40">
                  <c:v>0.432013048557385</c:v>
                </c:pt>
                <c:pt idx="41">
                  <c:v>0.474136769845293</c:v>
                </c:pt>
                <c:pt idx="42">
                  <c:v>0.518219733983802</c:v>
                </c:pt>
                <c:pt idx="43">
                  <c:v>0.564261940972911</c:v>
                </c:pt>
                <c:pt idx="44">
                  <c:v>0.61226339081262</c:v>
                </c:pt>
                <c:pt idx="45">
                  <c:v>0.662224083502931</c:v>
                </c:pt>
                <c:pt idx="46">
                  <c:v>0.714144019043841</c:v>
                </c:pt>
                <c:pt idx="47">
                  <c:v>0.768023197435351</c:v>
                </c:pt>
                <c:pt idx="48">
                  <c:v>0.823861618677462</c:v>
                </c:pt>
                <c:pt idx="49">
                  <c:v>0.881659282770174</c:v>
                </c:pt>
                <c:pt idx="50">
                  <c:v>0.941416189713485</c:v>
                </c:pt>
                <c:pt idx="51">
                  <c:v>1.0</c:v>
                </c:pt>
                <c:pt idx="52">
                  <c:v>1.0</c:v>
                </c:pt>
                <c:pt idx="53">
                  <c:v>1.0</c:v>
                </c:pt>
                <c:pt idx="54">
                  <c:v>1.0</c:v>
                </c:pt>
                <c:pt idx="55">
                  <c:v>1.0</c:v>
                </c:pt>
                <c:pt idx="56">
                  <c:v>1.0</c:v>
                </c:pt>
                <c:pt idx="57">
                  <c:v>1.0</c:v>
                </c:pt>
                <c:pt idx="58">
                  <c:v>1.0</c:v>
                </c:pt>
                <c:pt idx="59">
                  <c:v>1.0</c:v>
                </c:pt>
                <c:pt idx="60">
                  <c:v>1.0</c:v>
                </c:pt>
                <c:pt idx="61">
                  <c:v>1.0</c:v>
                </c:pt>
                <c:pt idx="62">
                  <c:v>1.0</c:v>
                </c:pt>
                <c:pt idx="63">
                  <c:v>1.0</c:v>
                </c:pt>
                <c:pt idx="64">
                  <c:v>1.0</c:v>
                </c:pt>
                <c:pt idx="65">
                  <c:v>1.0</c:v>
                </c:pt>
                <c:pt idx="66">
                  <c:v>1.0</c:v>
                </c:pt>
                <c:pt idx="67">
                  <c:v>1.0</c:v>
                </c:pt>
                <c:pt idx="68">
                  <c:v>1.0</c:v>
                </c:pt>
                <c:pt idx="69">
                  <c:v>1.0</c:v>
                </c:pt>
                <c:pt idx="70">
                  <c:v>1.0</c:v>
                </c:pt>
                <c:pt idx="71">
                  <c:v>1.0</c:v>
                </c:pt>
                <c:pt idx="72">
                  <c:v>1.0</c:v>
                </c:pt>
                <c:pt idx="73">
                  <c:v>1.0</c:v>
                </c:pt>
                <c:pt idx="74">
                  <c:v>1.0</c:v>
                </c:pt>
                <c:pt idx="75">
                  <c:v>1.0</c:v>
                </c:pt>
                <c:pt idx="76">
                  <c:v>1.0</c:v>
                </c:pt>
                <c:pt idx="77">
                  <c:v>1.0</c:v>
                </c:pt>
                <c:pt idx="78">
                  <c:v>1.0</c:v>
                </c:pt>
                <c:pt idx="79">
                  <c:v>1.0</c:v>
                </c:pt>
                <c:pt idx="80">
                  <c:v>1.0</c:v>
                </c:pt>
                <c:pt idx="81">
                  <c:v>1.0</c:v>
                </c:pt>
                <c:pt idx="82">
                  <c:v>1.0</c:v>
                </c:pt>
                <c:pt idx="83">
                  <c:v>1.0</c:v>
                </c:pt>
                <c:pt idx="84">
                  <c:v>1.0</c:v>
                </c:pt>
                <c:pt idx="85">
                  <c:v>1.0</c:v>
                </c:pt>
                <c:pt idx="86">
                  <c:v>1.0</c:v>
                </c:pt>
                <c:pt idx="87">
                  <c:v>1.0</c:v>
                </c:pt>
                <c:pt idx="88">
                  <c:v>1.0</c:v>
                </c:pt>
                <c:pt idx="89">
                  <c:v>1.0</c:v>
                </c:pt>
                <c:pt idx="90">
                  <c:v>1.0</c:v>
                </c:pt>
                <c:pt idx="91">
                  <c:v>1.0</c:v>
                </c:pt>
                <c:pt idx="92">
                  <c:v>1.0</c:v>
                </c:pt>
                <c:pt idx="93">
                  <c:v>1.0</c:v>
                </c:pt>
                <c:pt idx="94">
                  <c:v>1.0</c:v>
                </c:pt>
                <c:pt idx="95">
                  <c:v>1.0</c:v>
                </c:pt>
                <c:pt idx="96">
                  <c:v>1.0</c:v>
                </c:pt>
                <c:pt idx="97">
                  <c:v>1.0</c:v>
                </c:pt>
                <c:pt idx="98">
                  <c:v>1.0</c:v>
                </c:pt>
                <c:pt idx="99">
                  <c:v>1.0</c:v>
                </c:pt>
                <c:pt idx="100">
                  <c:v>1.0</c:v>
                </c:pt>
              </c:numCache>
            </c:numRef>
          </c:val>
          <c:smooth val="0"/>
        </c:ser>
        <c:ser>
          <c:idx val="0"/>
          <c:order val="1"/>
          <c:tx>
            <c:v> </c:v>
          </c:tx>
          <c:marker>
            <c:symbol val="none"/>
          </c:marker>
          <c:val>
            <c:numRef>
              <c:f>Sheet1!$E$1:$E$101</c:f>
              <c:numCache>
                <c:formatCode>General</c:formatCode>
                <c:ptCount val="10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1.0</c:v>
                </c:pt>
                <c:pt idx="51">
                  <c:v>1.0</c:v>
                </c:pt>
                <c:pt idx="52">
                  <c:v>1.0</c:v>
                </c:pt>
                <c:pt idx="53">
                  <c:v>1.0</c:v>
                </c:pt>
                <c:pt idx="54">
                  <c:v>1.0</c:v>
                </c:pt>
                <c:pt idx="55">
                  <c:v>1.0</c:v>
                </c:pt>
                <c:pt idx="56">
                  <c:v>1.0</c:v>
                </c:pt>
                <c:pt idx="57">
                  <c:v>1.0</c:v>
                </c:pt>
                <c:pt idx="58">
                  <c:v>1.0</c:v>
                </c:pt>
                <c:pt idx="59">
                  <c:v>1.0</c:v>
                </c:pt>
                <c:pt idx="60">
                  <c:v>1.0</c:v>
                </c:pt>
                <c:pt idx="61">
                  <c:v>1.0</c:v>
                </c:pt>
                <c:pt idx="62">
                  <c:v>1.0</c:v>
                </c:pt>
                <c:pt idx="63">
                  <c:v>1.0</c:v>
                </c:pt>
                <c:pt idx="64">
                  <c:v>1.0</c:v>
                </c:pt>
                <c:pt idx="65">
                  <c:v>1.0</c:v>
                </c:pt>
                <c:pt idx="66">
                  <c:v>1.0</c:v>
                </c:pt>
                <c:pt idx="67">
                  <c:v>1.0</c:v>
                </c:pt>
                <c:pt idx="68">
                  <c:v>1.0</c:v>
                </c:pt>
                <c:pt idx="69">
                  <c:v>1.0</c:v>
                </c:pt>
                <c:pt idx="70">
                  <c:v>1.0</c:v>
                </c:pt>
                <c:pt idx="71">
                  <c:v>1.0</c:v>
                </c:pt>
                <c:pt idx="72">
                  <c:v>1.0</c:v>
                </c:pt>
                <c:pt idx="73">
                  <c:v>1.0</c:v>
                </c:pt>
                <c:pt idx="74">
                  <c:v>1.0</c:v>
                </c:pt>
                <c:pt idx="75">
                  <c:v>1.0</c:v>
                </c:pt>
                <c:pt idx="76">
                  <c:v>1.0</c:v>
                </c:pt>
                <c:pt idx="77">
                  <c:v>1.0</c:v>
                </c:pt>
                <c:pt idx="78">
                  <c:v>1.0</c:v>
                </c:pt>
                <c:pt idx="79">
                  <c:v>1.0</c:v>
                </c:pt>
                <c:pt idx="80">
                  <c:v>1.0</c:v>
                </c:pt>
                <c:pt idx="81">
                  <c:v>1.0</c:v>
                </c:pt>
                <c:pt idx="82">
                  <c:v>1.0</c:v>
                </c:pt>
                <c:pt idx="83">
                  <c:v>1.0</c:v>
                </c:pt>
                <c:pt idx="84">
                  <c:v>1.0</c:v>
                </c:pt>
                <c:pt idx="85">
                  <c:v>1.0</c:v>
                </c:pt>
                <c:pt idx="86">
                  <c:v>1.0</c:v>
                </c:pt>
                <c:pt idx="87">
                  <c:v>1.0</c:v>
                </c:pt>
                <c:pt idx="88">
                  <c:v>1.0</c:v>
                </c:pt>
                <c:pt idx="89">
                  <c:v>1.0</c:v>
                </c:pt>
                <c:pt idx="90">
                  <c:v>1.0</c:v>
                </c:pt>
                <c:pt idx="91">
                  <c:v>1.0</c:v>
                </c:pt>
                <c:pt idx="92">
                  <c:v>1.0</c:v>
                </c:pt>
                <c:pt idx="93">
                  <c:v>1.0</c:v>
                </c:pt>
                <c:pt idx="94">
                  <c:v>1.0</c:v>
                </c:pt>
                <c:pt idx="95">
                  <c:v>1.0</c:v>
                </c:pt>
                <c:pt idx="96">
                  <c:v>1.0</c:v>
                </c:pt>
                <c:pt idx="97">
                  <c:v>1.0</c:v>
                </c:pt>
                <c:pt idx="98">
                  <c:v>1.0</c:v>
                </c:pt>
                <c:pt idx="99">
                  <c:v>1.0</c:v>
                </c:pt>
                <c:pt idx="100">
                  <c:v>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64315616"/>
        <c:axId val="1064319168"/>
      </c:lineChart>
      <c:catAx>
        <c:axId val="1064315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64319168"/>
        <c:crosses val="autoZero"/>
        <c:auto val="1"/>
        <c:lblAlgn val="ctr"/>
        <c:lblOffset val="100"/>
        <c:noMultiLvlLbl val="0"/>
      </c:catAx>
      <c:valAx>
        <c:axId val="1064319168"/>
        <c:scaling>
          <c:orientation val="minMax"/>
          <c:max val="1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643156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9C6CF-1F60-4988-A71E-C627136767D8}" type="datetimeFigureOut">
              <a:rPr lang="en-US" smtClean="0"/>
              <a:t>12/6/17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F13F6-62E8-44E3-BEB8-2C35013E3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7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86B80-F96B-47B2-8CF4-126FB01258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28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66A0-DA6C-402F-8C92-2B442AE69513}" type="datetimeFigureOut">
              <a:rPr lang="en-US" smtClean="0"/>
              <a:t>12/6/17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A3E6-2580-4480-B7F9-335B766D8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0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66A0-DA6C-402F-8C92-2B442AE69513}" type="datetimeFigureOut">
              <a:rPr lang="en-US" smtClean="0"/>
              <a:t>12/6/17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A3E6-2580-4480-B7F9-335B766D8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0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66A0-DA6C-402F-8C92-2B442AE69513}" type="datetimeFigureOut">
              <a:rPr lang="en-US" smtClean="0"/>
              <a:t>12/6/17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A3E6-2580-4480-B7F9-335B766D8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0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66A0-DA6C-402F-8C92-2B442AE69513}" type="datetimeFigureOut">
              <a:rPr lang="en-US" smtClean="0"/>
              <a:t>12/6/17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A3E6-2580-4480-B7F9-335B766D8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16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66A0-DA6C-402F-8C92-2B442AE69513}" type="datetimeFigureOut">
              <a:rPr lang="en-US" smtClean="0"/>
              <a:t>12/6/17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A3E6-2580-4480-B7F9-335B766D8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3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66A0-DA6C-402F-8C92-2B442AE69513}" type="datetimeFigureOut">
              <a:rPr lang="en-US" smtClean="0"/>
              <a:t>12/6/17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A3E6-2580-4480-B7F9-335B766D8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65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66A0-DA6C-402F-8C92-2B442AE69513}" type="datetimeFigureOut">
              <a:rPr lang="en-US" smtClean="0"/>
              <a:t>12/6/17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A3E6-2580-4480-B7F9-335B766D8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89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66A0-DA6C-402F-8C92-2B442AE69513}" type="datetimeFigureOut">
              <a:rPr lang="en-US" smtClean="0"/>
              <a:t>12/6/17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A3E6-2580-4480-B7F9-335B766D8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09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66A0-DA6C-402F-8C92-2B442AE69513}" type="datetimeFigureOut">
              <a:rPr lang="en-US" smtClean="0"/>
              <a:t>12/6/17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A3E6-2580-4480-B7F9-335B766D8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9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66A0-DA6C-402F-8C92-2B442AE69513}" type="datetimeFigureOut">
              <a:rPr lang="en-US" smtClean="0"/>
              <a:t>12/6/17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A3E6-2580-4480-B7F9-335B766D8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0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66A0-DA6C-402F-8C92-2B442AE69513}" type="datetimeFigureOut">
              <a:rPr lang="en-US" smtClean="0"/>
              <a:t>12/6/17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A3E6-2580-4480-B7F9-335B766D8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58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266A0-DA6C-402F-8C92-2B442AE69513}" type="datetimeFigureOut">
              <a:rPr lang="en-US" smtClean="0"/>
              <a:t>12/6/17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4A3E6-2580-4480-B7F9-335B766D8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grigory.us/data-science-class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0.png"/><Relationship Id="rId3" Type="http://schemas.openxmlformats.org/officeDocument/2006/relationships/image" Target="../media/image6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0.png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Relationship Id="rId16" Type="http://schemas.openxmlformats.org/officeDocument/2006/relationships/image" Target="../media/image22.png"/><Relationship Id="rId17" Type="http://schemas.openxmlformats.org/officeDocument/2006/relationships/image" Target="../media/image23.png"/><Relationship Id="rId18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0.png"/><Relationship Id="rId3" Type="http://schemas.openxmlformats.org/officeDocument/2006/relationships/image" Target="../media/image95.png"/><Relationship Id="rId4" Type="http://schemas.openxmlformats.org/officeDocument/2006/relationships/image" Target="../media/image100.png"/><Relationship Id="rId5" Type="http://schemas.openxmlformats.org/officeDocument/2006/relationships/image" Target="../media/image110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Relationship Id="rId17" Type="http://schemas.openxmlformats.org/officeDocument/2006/relationships/image" Target="../media/image24.png"/><Relationship Id="rId18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110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image" Target="../media/image42.png"/><Relationship Id="rId14" Type="http://schemas.openxmlformats.org/officeDocument/2006/relationships/image" Target="../media/image43.png"/><Relationship Id="rId15" Type="http://schemas.openxmlformats.org/officeDocument/2006/relationships/image" Target="../media/image44.png"/><Relationship Id="rId16" Type="http://schemas.openxmlformats.org/officeDocument/2006/relationships/image" Target="../media/image45.png"/><Relationship Id="rId17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chart" Target="../charts/chart1.xml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6.png"/><Relationship Id="rId12" Type="http://schemas.openxmlformats.org/officeDocument/2006/relationships/image" Target="../media/image77.png"/><Relationship Id="rId13" Type="http://schemas.openxmlformats.org/officeDocument/2006/relationships/image" Target="../media/image78.png"/><Relationship Id="rId14" Type="http://schemas.openxmlformats.org/officeDocument/2006/relationships/image" Target="../media/image79.png"/><Relationship Id="rId15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7" Type="http://schemas.openxmlformats.org/officeDocument/2006/relationships/image" Target="../media/image72.png"/><Relationship Id="rId8" Type="http://schemas.openxmlformats.org/officeDocument/2006/relationships/image" Target="../media/image73.png"/><Relationship Id="rId9" Type="http://schemas.openxmlformats.org/officeDocument/2006/relationships/image" Target="../media/image74.png"/><Relationship Id="rId10" Type="http://schemas.openxmlformats.org/officeDocument/2006/relationships/image" Target="../media/image75.png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6.png"/><Relationship Id="rId12" Type="http://schemas.openxmlformats.org/officeDocument/2006/relationships/image" Target="../media/image77.png"/><Relationship Id="rId13" Type="http://schemas.openxmlformats.org/officeDocument/2006/relationships/image" Target="../media/image83.png"/><Relationship Id="rId14" Type="http://schemas.openxmlformats.org/officeDocument/2006/relationships/image" Target="../media/image84.png"/><Relationship Id="rId15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7" Type="http://schemas.openxmlformats.org/officeDocument/2006/relationships/image" Target="../media/image72.png"/><Relationship Id="rId8" Type="http://schemas.openxmlformats.org/officeDocument/2006/relationships/image" Target="../media/image73.png"/><Relationship Id="rId9" Type="http://schemas.openxmlformats.org/officeDocument/2006/relationships/image" Target="../media/image74.png"/><Relationship Id="rId10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4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rancescobonchi.com/CCtuto_kdd14.pdf" TargetMode="External"/><Relationship Id="rId3" Type="http://schemas.openxmlformats.org/officeDocument/2006/relationships/hyperlink" Target="http://en.wikipedia.org/wiki/Correlation_clusterin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rigory.us/blog/mapreduce-clustering" TargetMode="Externa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1" y="53340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With </a:t>
            </a:r>
            <a:r>
              <a:rPr lang="en-US" sz="2400" dirty="0" err="1" smtClean="0"/>
              <a:t>Shuchi</a:t>
            </a:r>
            <a:r>
              <a:rPr lang="en-US" sz="2400" dirty="0" smtClean="0"/>
              <a:t> </a:t>
            </a:r>
            <a:r>
              <a:rPr lang="en-US" sz="2400" dirty="0" err="1" smtClean="0"/>
              <a:t>Chawla</a:t>
            </a:r>
            <a:r>
              <a:rPr lang="en-US" sz="2400" dirty="0" smtClean="0"/>
              <a:t> (University of Wisconsin, Madison),</a:t>
            </a:r>
          </a:p>
          <a:p>
            <a:r>
              <a:rPr lang="en-US" sz="2400" dirty="0" smtClean="0"/>
              <a:t>Konstantin </a:t>
            </a:r>
            <a:r>
              <a:rPr lang="en-US" sz="2400" dirty="0" err="1" smtClean="0"/>
              <a:t>Makarychev</a:t>
            </a:r>
            <a:r>
              <a:rPr lang="en-US" sz="2400" dirty="0" smtClean="0"/>
              <a:t> (Microsoft Research),</a:t>
            </a:r>
          </a:p>
          <a:p>
            <a:r>
              <a:rPr lang="en-US" sz="2400" dirty="0" err="1" smtClean="0"/>
              <a:t>Tselil</a:t>
            </a:r>
            <a:r>
              <a:rPr lang="en-US" sz="2400" dirty="0" smtClean="0"/>
              <a:t> Schramm (University of California, Berkeley)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2539" y="590611"/>
            <a:ext cx="8991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0070C0"/>
                </a:solidFill>
              </a:rPr>
              <a:t>CSCI B609: </a:t>
            </a:r>
            <a:br>
              <a:rPr lang="en-US" sz="4800" b="1" dirty="0" smtClean="0">
                <a:solidFill>
                  <a:srgbClr val="0070C0"/>
                </a:solidFill>
              </a:rPr>
            </a:br>
            <a:r>
              <a:rPr lang="en-US" sz="4800" b="1" dirty="0" smtClean="0">
                <a:solidFill>
                  <a:srgbClr val="0070C0"/>
                </a:solidFill>
              </a:rPr>
              <a:t>“Foundations of Data Science”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89323" y="284634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Lecture 24: Correlation Clustering</a:t>
            </a:r>
            <a:endParaRPr lang="en-US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201" y="4462446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Slides at </a:t>
            </a:r>
            <a:r>
              <a:rPr lang="en-US" sz="2800" dirty="0" smtClean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grigory.us/data-science-class-f17.html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097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Linear Program for Bad Triangles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𝓑</m:t>
                    </m:r>
                  </m:oMath>
                </a14:m>
                <a:r>
                  <a:rPr lang="en-US" i="1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=</m:t>
                    </m:r>
                  </m:oMath>
                </a14:m>
                <a:r>
                  <a:rPr lang="en-US" i="1" dirty="0" smtClean="0">
                    <a:latin typeface="Cambria Math"/>
                  </a:rPr>
                  <a:t> </a:t>
                </a:r>
                <a:r>
                  <a:rPr lang="en-US" i="0" dirty="0" smtClean="0">
                    <a:latin typeface="+mj-lt"/>
                  </a:rPr>
                  <a:t>set of all bad triangles</a:t>
                </a:r>
              </a:p>
              <a:p>
                <a:endParaRPr lang="en-US" dirty="0">
                  <a:latin typeface="+mj-lt"/>
                </a:endParaRPr>
              </a:p>
              <a:p>
                <a:endParaRPr lang="en-US" i="1" dirty="0" smtClean="0">
                  <a:latin typeface="+mj-lt"/>
                </a:endParaRPr>
              </a:p>
              <a:p>
                <a:endParaRPr lang="en-US" i="1" dirty="0">
                  <a:latin typeface="+mj-lt"/>
                </a:endParaRPr>
              </a:p>
              <a:p>
                <a:r>
                  <a:rPr lang="en-US" dirty="0" smtClean="0">
                    <a:latin typeface="+mj-lt"/>
                  </a:rPr>
                  <a:t>Dual:</a:t>
                </a:r>
                <a:endParaRPr lang="en-US" dirty="0">
                  <a:latin typeface="Cambria Math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32537" y="2286000"/>
            <a:ext cx="8229600" cy="15802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066800" y="2438400"/>
                <a:ext cx="7620000" cy="1427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 smtClean="0"/>
                  <a:t>Minimize: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𝑢𝑣</m:t>
                            </m:r>
                          </m:sub>
                        </m:sSub>
                      </m:e>
                    </m:nary>
                  </m:oMath>
                </a14:m>
                <a:endParaRPr lang="en-US" sz="2800" b="0" i="1" dirty="0" smtClean="0">
                  <a:latin typeface="Cambria Math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             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𝑢𝑣</m:t>
                          </m:r>
                        </m:sub>
                      </m:sSub>
                      <m:r>
                        <a:rPr lang="en-US" sz="2800" b="0" i="1" smtClean="0">
                          <a:latin typeface="Cambria Math" charset="0"/>
                        </a:rPr>
                        <m:t> +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𝑢𝑤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𝑤𝑣</m:t>
                          </m:r>
                        </m:sub>
                      </m:sSub>
                      <m:r>
                        <a:rPr lang="en-US" sz="2800" b="0" i="1" smtClean="0">
                          <a:latin typeface="Cambria Math" charset="0"/>
                        </a:rPr>
                        <m:t>≥1,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∀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𝑤</m:t>
                          </m:r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∈</m:t>
                      </m:r>
                      <m:r>
                        <a:rPr lang="en-US" sz="2800" b="1" i="1" smtClean="0">
                          <a:latin typeface="Cambria Math" charset="0"/>
                        </a:rPr>
                        <m:t>𝓑</m:t>
                      </m:r>
                    </m:oMath>
                  </m:oMathPara>
                </a14:m>
                <a:endParaRPr lang="en-US" sz="2800" b="1" i="1" dirty="0" smtClean="0"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𝑢𝑣</m:t>
                        </m:r>
                      </m:sub>
                    </m:sSub>
                    <m:r>
                      <a:rPr lang="en-US" sz="2800" b="0" i="1" dirty="0" smtClean="0">
                        <a:latin typeface="Cambria Math" charset="0"/>
                      </a:rPr>
                      <m:t>≥</m:t>
                    </m:r>
                    <m:r>
                      <a:rPr lang="en-US" sz="2800" b="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/>
                  <a:t>	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438400"/>
                <a:ext cx="7620000" cy="1427314"/>
              </a:xfrm>
              <a:prstGeom prst="rect">
                <a:avLst/>
              </a:prstGeom>
              <a:blipFill rotWithShape="0">
                <a:blip r:embed="rId3"/>
                <a:stretch>
                  <a:fillRect l="-1600" t="-3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32537" y="4552091"/>
            <a:ext cx="8229600" cy="21535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066799" y="4572000"/>
                <a:ext cx="7695337" cy="2041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 smtClean="0"/>
                  <a:t>Maximize: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𝑣</m:t>
                            </m:r>
                            <m:r>
                              <a:rPr lang="en-US" sz="2800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</m:d>
                        <m:r>
                          <a:rPr lang="en-US" sz="2800" i="1">
                            <a:latin typeface="Cambria Math" charset="0"/>
                          </a:rPr>
                          <m:t>∈</m:t>
                        </m:r>
                        <m:r>
                          <a:rPr lang="en-US" sz="2800" b="1" i="1">
                            <a:latin typeface="Cambria Math" charset="0"/>
                          </a:rPr>
                          <m:t>𝓑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𝑢𝑣</m:t>
                            </m:r>
                            <m:r>
                              <a:rPr lang="en-US" sz="2800" b="0" i="1" smtClean="0">
                                <a:latin typeface="Cambria Math" charset="0"/>
                              </a:rPr>
                              <m:t>𝑤</m:t>
                            </m:r>
                          </m:sub>
                        </m:sSub>
                      </m:e>
                    </m:nary>
                  </m:oMath>
                </a14:m>
                <a:endParaRPr lang="en-US" sz="2800" b="0" i="1" dirty="0" smtClean="0">
                  <a:latin typeface="Cambria Math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𝑢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𝑢𝑣𝑤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latin typeface="Cambria Math" charset="0"/>
                        </a:rPr>
                        <m:t>≤1,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 charset="0"/>
                        </a:rPr>
                        <m:t>       </m:t>
                      </m:r>
                      <m:r>
                        <a:rPr lang="en-US" sz="2800" b="0" i="1" smtClean="0">
                          <a:latin typeface="Cambria Math"/>
                        </a:rPr>
                        <m:t>∀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𝑤</m:t>
                          </m:r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∈</m:t>
                      </m:r>
                      <m:r>
                        <a:rPr lang="en-US" sz="2800" b="1" i="1" smtClean="0">
                          <a:latin typeface="Cambria Math" charset="0"/>
                        </a:rPr>
                        <m:t>𝓑</m:t>
                      </m:r>
                    </m:oMath>
                  </m:oMathPara>
                </a14:m>
                <a:endParaRPr lang="en-US" sz="2800" b="1" i="1" dirty="0" smtClean="0"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charset="0"/>
                          </a:rPr>
                          <m:t>𝑢𝑣𝑤</m:t>
                        </m:r>
                      </m:sub>
                    </m:sSub>
                    <m:r>
                      <a:rPr lang="en-US" sz="2800" b="0" i="1" dirty="0" smtClean="0">
                        <a:latin typeface="Cambria Math" charset="0"/>
                      </a:rPr>
                      <m:t>≥</m:t>
                    </m:r>
                    <m:r>
                      <a:rPr lang="en-US" sz="2800" b="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/>
                  <a:t>	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99" y="4572000"/>
                <a:ext cx="7695337" cy="2041969"/>
              </a:xfrm>
              <a:prstGeom prst="rect">
                <a:avLst/>
              </a:prstGeom>
              <a:blipFill rotWithShape="0">
                <a:blip r:embed="rId4"/>
                <a:stretch>
                  <a:fillRect l="-1585" t="-2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6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Analysis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5105400"/>
              </a:xfrm>
            </p:spPr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/>
                          <m:t>OPT</m:t>
                        </m:r>
                      </m:e>
                      <m:sub>
                        <m:r>
                          <a:rPr lang="en-US" i="1" dirty="0" smtClean="0">
                            <a:latin typeface="Cambria Math" charset="0"/>
                          </a:rPr>
                          <m:t>𝐶𝐶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≥</m:t>
                    </m:r>
                    <m:r>
                      <a:rPr lang="en-US" b="0" i="1" smtClean="0">
                        <a:latin typeface="Cambria Math" charset="0"/>
                      </a:rPr>
                      <m:t>𝑂𝑃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𝐿𝑃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 =</m:t>
                    </m:r>
                    <m:r>
                      <a:rPr lang="en-US" b="0" i="1" smtClean="0">
                        <a:latin typeface="Cambria Math" charset="0"/>
                      </a:rPr>
                      <m:t>𝑂𝑃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𝐿𝑃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𝑑𝑢𝑎𝑙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𝑢𝑣𝑤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</m:oMath>
                </a14:m>
                <a:r>
                  <a:rPr lang="en-US" dirty="0" smtClean="0"/>
                  <a:t> event that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𝑢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𝑣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𝑤</m:t>
                    </m:r>
                  </m:oMath>
                </a14:m>
                <a:r>
                  <a:rPr lang="en-US" dirty="0" smtClean="0"/>
                  <a:t> are still </a:t>
                </a:r>
                <a:r>
                  <a:rPr lang="en-US" dirty="0" err="1" smtClean="0"/>
                  <a:t>unclustered</a:t>
                </a:r>
                <a:r>
                  <a:rPr lang="en-US" dirty="0" smtClean="0"/>
                  <a:t> when one of them is chosen as a pivot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𝑢𝑣𝑤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𝑢𝑣𝑤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b="0" i="1" dirty="0" smtClean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𝔼</m:t>
                    </m:r>
                    <m:r>
                      <a:rPr lang="en-US" b="0" i="1" smtClean="0">
                        <a:latin typeface="Cambria Math" charset="0"/>
                      </a:rPr>
                      <m:t>[</m:t>
                    </m:r>
                    <m:r>
                      <a:rPr lang="en-US" b="0" i="1" smtClean="0">
                        <a:latin typeface="Cambria Math" charset="0"/>
                      </a:rPr>
                      <m:t>𝐴𝐿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𝐶𝐶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]=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</m:d>
                        <m:r>
                          <a:rPr lang="en-US" i="1">
                            <a:latin typeface="Cambria Math" charset="0"/>
                          </a:rPr>
                          <m:t>∈</m:t>
                        </m:r>
                        <m:r>
                          <a:rPr lang="en-US" b="1" i="1">
                            <a:latin typeface="Cambria Math" charset="0"/>
                          </a:rPr>
                          <m:t>𝓑</m:t>
                        </m:r>
                        <m:r>
                          <m:rPr>
                            <m:nor/>
                          </m:rPr>
                          <a:rPr lang="en-US" b="1" i="1" dirty="0">
                            <a:latin typeface="Cambria Math"/>
                          </a:rPr>
                          <m:t>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𝑢𝑣𝑤</m:t>
                            </m:r>
                          </m:sub>
                        </m:sSub>
                      </m:e>
                    </m:nary>
                  </m:oMath>
                </a14:m>
                <a:endParaRPr lang="en-US" i="1" dirty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𝑣𝑤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𝑢</m:t>
                        </m:r>
                      </m:sup>
                    </m:sSubSup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𝑢𝑣𝑤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𝑎𝑛𝑑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 “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𝑖𝑠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𝑡h𝑒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𝑝𝑖𝑣𝑜𝑡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”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𝑢𝑣𝑤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Note: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charset="0"/>
                          </a:rPr>
                          <m:t>𝑢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𝑣𝑤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𝑢</m:t>
                            </m:r>
                          </m:sup>
                        </m:sSubSup>
                        <m:r>
                          <a:rPr lang="en-US" b="0" i="1" smtClean="0">
                            <a:latin typeface="Cambria Math" charset="0"/>
                          </a:rPr>
                          <m:t>≤1</m:t>
                        </m:r>
                      </m:e>
                    </m:nary>
                    <m:r>
                      <a:rPr lang="en-US" b="0" i="1" smtClean="0">
                        <a:latin typeface="Cambria Math" charset="0"/>
                      </a:rPr>
                      <m:t>⇒</m:t>
                    </m:r>
                    <m:sSubSup>
                      <m:sSubSupPr>
                        <m:ctrlPr>
                          <a:rPr lang="en-US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𝑣𝑤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𝑢</m:t>
                        </m:r>
                      </m:sup>
                    </m:sSubSup>
                  </m:oMath>
                </a14:m>
                <a:r>
                  <a:rPr lang="en-US" dirty="0" smtClean="0"/>
                  <a:t> is a solution to LP-dual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/>
                          <m:t>OPT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𝐶𝐶</m:t>
                        </m:r>
                      </m:sub>
                    </m:sSub>
                    <m:r>
                      <a:rPr lang="en-US" b="0" i="1" dirty="0" smtClean="0">
                        <a:latin typeface="Cambria Math" charset="0"/>
                      </a:rPr>
                      <m:t>≥</m:t>
                    </m:r>
                    <m:r>
                      <a:rPr lang="en-US" i="1">
                        <a:latin typeface="Cambria Math" charset="0"/>
                      </a:rPr>
                      <m:t>𝑂𝑃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𝐿𝑃</m:t>
                        </m:r>
                        <m:r>
                          <a:rPr lang="en-US" i="1">
                            <a:latin typeface="Cambria Math" charset="0"/>
                          </a:rPr>
                          <m:t>−</m:t>
                        </m:r>
                        <m:r>
                          <a:rPr lang="en-US" i="1">
                            <a:latin typeface="Cambria Math" charset="0"/>
                          </a:rPr>
                          <m:t>𝑑𝑢𝑎𝑙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≥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𝑤</m:t>
                            </m:r>
                          </m:e>
                        </m:d>
                        <m:r>
                          <a:rPr lang="en-US" i="1">
                            <a:latin typeface="Cambria Math" charset="0"/>
                          </a:rPr>
                          <m:t>∈</m:t>
                        </m:r>
                        <m:r>
                          <a:rPr lang="en-US" b="1" i="1">
                            <a:latin typeface="Cambria Math" charset="0"/>
                          </a:rPr>
                          <m:t>𝓑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𝑣𝑤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𝑢</m:t>
                            </m:r>
                          </m:sup>
                        </m:sSubSup>
                      </m:e>
                    </m:nary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3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𝑢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𝑤</m:t>
                            </m:r>
                          </m:e>
                        </m:d>
                        <m:r>
                          <a:rPr lang="en-US" i="1">
                            <a:latin typeface="Cambria Math" charset="0"/>
                          </a:rPr>
                          <m:t>∈</m:t>
                        </m:r>
                        <m:r>
                          <a:rPr lang="en-US" b="1" i="1">
                            <a:latin typeface="Cambria Math" charset="0"/>
                          </a:rPr>
                          <m:t>𝓑</m:t>
                        </m:r>
                        <m:r>
                          <m:rPr>
                            <m:nor/>
                          </m:rPr>
                          <a:rPr lang="en-US" b="1" i="1" dirty="0">
                            <a:latin typeface="Cambria Math"/>
                          </a:rPr>
                          <m:t>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𝑢𝑣𝑤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charset="0"/>
                      </a:rPr>
                      <m:t>𝐴𝐿𝐺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5105400"/>
              </a:xfrm>
              <a:blipFill rotWithShape="0">
                <a:blip r:embed="rId2"/>
                <a:stretch>
                  <a:fillRect l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888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Integer Program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" y="1447800"/>
                <a:ext cx="8382000" cy="1625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0" dirty="0" smtClean="0"/>
                  <a:t>Minimize: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latin typeface="Cambria Math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3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US" sz="32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𝑢𝑣</m:t>
                            </m:r>
                          </m:sub>
                        </m:sSub>
                      </m:e>
                    </m:nary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latin typeface="Cambria Math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3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sz="3200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US" sz="3200" b="0" i="1" smtClean="0">
                            <a:latin typeface="Cambria Math"/>
                          </a:rPr>
                          <m:t>∉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𝐸</m:t>
                        </m:r>
                      </m:sub>
                      <m:sup/>
                      <m:e>
                        <m:r>
                          <a:rPr lang="en-US" sz="3200" b="0" i="1" smtClean="0">
                            <a:latin typeface="Cambria Math"/>
                          </a:rPr>
                          <m:t>(1−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𝑢𝑣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32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𝑢𝑣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𝑢𝑤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𝑤𝑣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             ∀</m:t>
                      </m:r>
                      <m:r>
                        <a:rPr lang="en-US" sz="3200" b="0" i="1" smtClean="0">
                          <a:latin typeface="Cambria Math"/>
                        </a:rPr>
                        <m:t>𝑢</m:t>
                      </m:r>
                      <m:r>
                        <a:rPr lang="en-US" sz="3200" b="0" i="1" smtClean="0">
                          <a:latin typeface="Cambria Math"/>
                        </a:rPr>
                        <m:t>,</m:t>
                      </m:r>
                      <m:r>
                        <a:rPr lang="en-US" sz="3200" b="0" i="1" smtClean="0">
                          <a:latin typeface="Cambria Math"/>
                        </a:rPr>
                        <m:t>𝑣</m:t>
                      </m:r>
                      <m:r>
                        <a:rPr lang="en-US" sz="3200" b="0" i="1" smtClean="0">
                          <a:latin typeface="Cambria Math"/>
                        </a:rPr>
                        <m:t>,</m:t>
                      </m:r>
                      <m:r>
                        <a:rPr lang="en-US" sz="3200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sz="3200" b="0" i="1" dirty="0" smtClean="0"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</a:rPr>
                          <m:t>𝑢𝑣</m:t>
                        </m:r>
                      </m:sub>
                    </m:sSub>
                    <m:r>
                      <a:rPr lang="en-US" sz="3200" b="0" i="1" dirty="0" smtClean="0">
                        <a:latin typeface="Cambria Math"/>
                      </a:rPr>
                      <m:t>∈{0,1}</m:t>
                    </m:r>
                  </m:oMath>
                </a14:m>
                <a:r>
                  <a:rPr lang="en-US" sz="2400" dirty="0"/>
                  <a:t>	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447800"/>
                <a:ext cx="8382000" cy="1625060"/>
              </a:xfrm>
              <a:prstGeom prst="rect">
                <a:avLst/>
              </a:prstGeom>
              <a:blipFill rotWithShape="1">
                <a:blip r:embed="rId2"/>
                <a:stretch>
                  <a:fillRect t="-4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2000" y="3105517"/>
                <a:ext cx="8382000" cy="6278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800" dirty="0" smtClean="0"/>
                  <a:t>Binary distance:</a:t>
                </a:r>
              </a:p>
              <a:p>
                <a:pPr marL="914400" lvl="1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𝑢𝑣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=0 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sym typeface="Wingdings" pitchFamily="2" charset="2"/>
                  </a:rPr>
                  <a:t>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sym typeface="Wingdings" pitchFamily="2" charset="2"/>
                      </a:rPr>
                      <m:t>𝑢</m:t>
                    </m:r>
                  </m:oMath>
                </a14:m>
                <a:r>
                  <a:rPr lang="en-US" sz="2800" dirty="0" smtClean="0">
                    <a:sym typeface="Wingdings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sym typeface="Wingdings" pitchFamily="2" charset="2"/>
                      </a:rPr>
                      <m:t>𝑣</m:t>
                    </m:r>
                  </m:oMath>
                </a14:m>
                <a:r>
                  <a:rPr lang="en-US" sz="2800" dirty="0" smtClean="0">
                    <a:sym typeface="Wingdings" pitchFamily="2" charset="2"/>
                  </a:rPr>
                  <a:t> in the same cluster</a:t>
                </a:r>
              </a:p>
              <a:p>
                <a:pPr marL="914400" lvl="1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𝑢𝑣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=1 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sym typeface="Wingdings" pitchFamily="2" charset="2"/>
                  </a:rPr>
                  <a:t>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sym typeface="Wingdings" pitchFamily="2" charset="2"/>
                      </a:rPr>
                      <m:t>𝑢</m:t>
                    </m:r>
                  </m:oMath>
                </a14:m>
                <a:r>
                  <a:rPr lang="en-US" sz="2800" dirty="0" smtClean="0">
                    <a:sym typeface="Wingdings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sym typeface="Wingdings" pitchFamily="2" charset="2"/>
                      </a:rPr>
                      <m:t>𝑣</m:t>
                    </m:r>
                  </m:oMath>
                </a14:m>
                <a:r>
                  <a:rPr lang="en-US" sz="2800" dirty="0" smtClean="0">
                    <a:sym typeface="Wingdings" pitchFamily="2" charset="2"/>
                  </a:rPr>
                  <a:t> in different clusters</a:t>
                </a:r>
                <a:endParaRPr lang="en-US" sz="280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800" dirty="0" smtClean="0"/>
                  <a:t>Objective is exactly </a:t>
                </a:r>
                <a:r>
                  <a:rPr lang="en-US" sz="2800" dirty="0" err="1" smtClean="0"/>
                  <a:t>MinDisagree</a:t>
                </a:r>
                <a:endParaRPr lang="en-US" sz="2800" dirty="0" smtClean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800" dirty="0" smtClean="0"/>
                  <a:t>Triangle inequalities give transitivity:</a:t>
                </a:r>
              </a:p>
              <a:p>
                <a:pPr marL="914400" lvl="1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𝑢𝑤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=0,</m:t>
                    </m:r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𝑤𝑣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=0⇒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𝑢𝑣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2800" b="0" dirty="0" smtClean="0"/>
              </a:p>
              <a:p>
                <a:pPr marL="914400" lvl="1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𝑢</m:t>
                    </m:r>
                    <m:r>
                      <a:rPr lang="en-US" sz="2800" b="0" i="1" smtClean="0">
                        <a:latin typeface="Cambria Math"/>
                      </a:rPr>
                      <m:t>∼</m:t>
                    </m:r>
                    <m:r>
                      <a:rPr lang="en-US" sz="2800" b="0" i="1" smtClean="0">
                        <a:latin typeface="Cambria Math"/>
                      </a:rPr>
                      <m:t>𝑣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0" dirty="0" err="1" smtClean="0"/>
                  <a:t>iff</a:t>
                </a:r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𝑢𝑣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800" b="0" dirty="0" smtClean="0"/>
                  <a:t> is an equivalence relation, equivalence classes form a partition</a:t>
                </a:r>
              </a:p>
              <a:p>
                <a:pPr marL="914400" lvl="1" indent="-457200">
                  <a:buFont typeface="Arial" pitchFamily="34" charset="0"/>
                  <a:buChar char="•"/>
                </a:pPr>
                <a:endParaRPr lang="en-US" sz="3200" b="0" dirty="0" smtClean="0"/>
              </a:p>
              <a:p>
                <a:pPr marL="914400" lvl="1" indent="-457200">
                  <a:buFont typeface="Arial" pitchFamily="34" charset="0"/>
                  <a:buChar char="•"/>
                </a:pPr>
                <a:endParaRPr lang="en-US" sz="3200" b="0" dirty="0" smtClean="0"/>
              </a:p>
              <a:p>
                <a:pPr marL="914400" lvl="1" indent="-457200">
                  <a:buFont typeface="Arial" pitchFamily="34" charset="0"/>
                  <a:buChar char="•"/>
                </a:pPr>
                <a:endParaRPr lang="en-US" sz="3200" dirty="0" smtClean="0"/>
              </a:p>
              <a:p>
                <a:pPr lvl="1"/>
                <a:endParaRPr lang="en-US" sz="3200" dirty="0" smtClean="0">
                  <a:sym typeface="Wingdings" pitchFamily="2" charset="2"/>
                </a:endParaRPr>
              </a:p>
              <a:p>
                <a:endParaRPr lang="en-US" sz="32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105517"/>
                <a:ext cx="8382000" cy="6278642"/>
              </a:xfrm>
              <a:prstGeom prst="rect">
                <a:avLst/>
              </a:prstGeom>
              <a:blipFill rotWithShape="1">
                <a:blip r:embed="rId3"/>
                <a:stretch>
                  <a:fillRect l="-1236" t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33400" y="1371600"/>
            <a:ext cx="8229600" cy="17339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4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Linear Program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3124199"/>
              </a:xfrm>
            </p:spPr>
            <p:txBody>
              <a:bodyPr/>
              <a:lstStyle/>
              <a:p>
                <a:r>
                  <a:rPr lang="en-US" dirty="0" smtClean="0"/>
                  <a:t>Embed vertices into a (pseudo)metric: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dirty="0" smtClean="0"/>
                  <a:t>Integrality gap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≥</m:t>
                    </m:r>
                  </m:oMath>
                </a14:m>
                <a:r>
                  <a:rPr lang="en-US" dirty="0" smtClean="0"/>
                  <a:t> 2 – o(1)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3124199"/>
              </a:xfrm>
              <a:blipFill rotWithShape="1">
                <a:blip r:embed="rId2"/>
                <a:stretch>
                  <a:fillRect l="-1630" t="-2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1066800" y="2438400"/>
                <a:ext cx="7239000" cy="1427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0" dirty="0" smtClean="0"/>
                  <a:t>Minimize: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𝑢𝑣</m:t>
                            </m:r>
                          </m:sub>
                        </m:sSub>
                      </m:e>
                    </m:nary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sz="2800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∉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𝐸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/>
                          </a:rPr>
                          <m:t>(1−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𝑢𝑣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8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𝑢𝑣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𝑢𝑤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𝑤𝑣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             ∀</m:t>
                      </m:r>
                      <m:r>
                        <a:rPr lang="en-US" sz="2800" b="0" i="1" smtClean="0">
                          <a:latin typeface="Cambria Math"/>
                        </a:rPr>
                        <m:t>𝑢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</a:rPr>
                        <m:t>𝑣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𝑢𝑣</m:t>
                        </m:r>
                      </m:sub>
                    </m:sSub>
                    <m:r>
                      <a:rPr lang="en-US" sz="2800" b="0" i="1" dirty="0" smtClean="0">
                        <a:latin typeface="Cambria Math"/>
                      </a:rPr>
                      <m:t>∈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[</m:t>
                    </m:r>
                    <m:r>
                      <a:rPr lang="en-US" sz="2800" b="0" i="1" dirty="0" smtClean="0">
                        <a:latin typeface="Cambria Math"/>
                      </a:rPr>
                      <m:t>0,1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	</a:t>
                </a:r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438400"/>
                <a:ext cx="7239000" cy="1427891"/>
              </a:xfrm>
              <a:prstGeom prst="rect">
                <a:avLst/>
              </a:prstGeom>
              <a:blipFill rotWithShape="0">
                <a:blip r:embed="rId3"/>
                <a:stretch>
                  <a:fillRect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5" name="Group 114"/>
          <p:cNvGrpSpPr/>
          <p:nvPr/>
        </p:nvGrpSpPr>
        <p:grpSpPr>
          <a:xfrm>
            <a:off x="2780437" y="4931228"/>
            <a:ext cx="3467100" cy="1431471"/>
            <a:chOff x="5219700" y="4883488"/>
            <a:chExt cx="3467100" cy="1431471"/>
          </a:xfrm>
        </p:grpSpPr>
        <p:sp>
          <p:nvSpPr>
            <p:cNvPr id="96" name="Oval 95"/>
            <p:cNvSpPr/>
            <p:nvPr/>
          </p:nvSpPr>
          <p:spPr>
            <a:xfrm>
              <a:off x="6858000" y="488348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Connector 96"/>
            <p:cNvCxnSpPr>
              <a:stCxn id="96" idx="3"/>
            </p:cNvCxnSpPr>
            <p:nvPr/>
          </p:nvCxnSpPr>
          <p:spPr>
            <a:xfrm flipH="1">
              <a:off x="5740400" y="5078610"/>
              <a:ext cx="1151078" cy="102407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/>
            <p:nvPr/>
          </p:nvSpPr>
          <p:spPr>
            <a:xfrm>
              <a:off x="5626100" y="606458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6087339" y="6086359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6553200" y="6086359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7032171" y="606458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7505700" y="6086359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5219700" y="606458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8458200" y="606458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7968343" y="6086359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Straight Connector 105"/>
            <p:cNvCxnSpPr>
              <a:stCxn id="96" idx="3"/>
            </p:cNvCxnSpPr>
            <p:nvPr/>
          </p:nvCxnSpPr>
          <p:spPr>
            <a:xfrm flipH="1">
              <a:off x="5402122" y="5078610"/>
              <a:ext cx="1489356" cy="102407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96" idx="4"/>
              <a:endCxn id="99" idx="0"/>
            </p:cNvCxnSpPr>
            <p:nvPr/>
          </p:nvCxnSpPr>
          <p:spPr>
            <a:xfrm flipH="1">
              <a:off x="6201639" y="5112088"/>
              <a:ext cx="770661" cy="97427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96" idx="4"/>
              <a:endCxn id="100" idx="0"/>
            </p:cNvCxnSpPr>
            <p:nvPr/>
          </p:nvCxnSpPr>
          <p:spPr>
            <a:xfrm flipH="1">
              <a:off x="6667500" y="5112088"/>
              <a:ext cx="304800" cy="97427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96" idx="4"/>
            </p:cNvCxnSpPr>
            <p:nvPr/>
          </p:nvCxnSpPr>
          <p:spPr>
            <a:xfrm>
              <a:off x="6972300" y="5112088"/>
              <a:ext cx="174171" cy="9906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96" idx="5"/>
            </p:cNvCxnSpPr>
            <p:nvPr/>
          </p:nvCxnSpPr>
          <p:spPr>
            <a:xfrm>
              <a:off x="7053122" y="5078610"/>
              <a:ext cx="566878" cy="102407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96" idx="5"/>
            </p:cNvCxnSpPr>
            <p:nvPr/>
          </p:nvCxnSpPr>
          <p:spPr>
            <a:xfrm>
              <a:off x="7053122" y="5078610"/>
              <a:ext cx="1029521" cy="100774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96" idx="5"/>
            </p:cNvCxnSpPr>
            <p:nvPr/>
          </p:nvCxnSpPr>
          <p:spPr>
            <a:xfrm>
              <a:off x="7053122" y="5078610"/>
              <a:ext cx="1519378" cy="100774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532537" y="2286000"/>
            <a:ext cx="8229600" cy="15802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Integrality Gap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76800" y="3200400"/>
                <a:ext cx="4191000" cy="3520741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IP cost = n – 2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LP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𝑢𝑣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for edges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𝑢</m:t>
                    </m:r>
                    <m:r>
                      <a:rPr lang="en-US" i="1" dirty="0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 dirty="0" err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 dirty="0" err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b="1" dirty="0" smtClean="0"/>
                  <a:t>1</a:t>
                </a:r>
                <a:r>
                  <a:rPr lang="en-US" dirty="0" smtClean="0"/>
                  <a:t> for non-edges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 err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LP cost = ½ (n - 1)</a:t>
                </a:r>
              </a:p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dirty="0" smtClean="0"/>
                  <a:t>IP / LP = 2 – o(1)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76800" y="3200400"/>
                <a:ext cx="4191000" cy="3520741"/>
              </a:xfrm>
              <a:blipFill rotWithShape="1">
                <a:blip r:embed="rId2"/>
                <a:stretch>
                  <a:fillRect l="-2035" t="-3114" b="-1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16534" y="2987666"/>
            <a:ext cx="4118777" cy="1578428"/>
            <a:chOff x="460077" y="4953000"/>
            <a:chExt cx="4118777" cy="1578428"/>
          </a:xfrm>
        </p:grpSpPr>
        <p:sp>
          <p:nvSpPr>
            <p:cNvPr id="5" name="Oval 4"/>
            <p:cNvSpPr/>
            <p:nvPr/>
          </p:nvSpPr>
          <p:spPr>
            <a:xfrm rot="19418484">
              <a:off x="460077" y="5553897"/>
              <a:ext cx="2937836" cy="196198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023802" y="5997143"/>
              <a:ext cx="555052" cy="50251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532474" y="5997143"/>
              <a:ext cx="555052" cy="50251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596302" y="5997143"/>
              <a:ext cx="555052" cy="50251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076275" y="6018914"/>
              <a:ext cx="555052" cy="50251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117331" y="6018914"/>
              <a:ext cx="555052" cy="50251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651470" y="6028914"/>
              <a:ext cx="555052" cy="50251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217572" y="6018914"/>
              <a:ext cx="555052" cy="50251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585357" y="4953000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>
              <a:stCxn id="13" idx="3"/>
            </p:cNvCxnSpPr>
            <p:nvPr/>
          </p:nvCxnSpPr>
          <p:spPr>
            <a:xfrm flipH="1">
              <a:off x="1467757" y="5148122"/>
              <a:ext cx="1151078" cy="10240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1353457" y="6134100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814696" y="6155871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280557" y="6155871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759528" y="6134100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233057" y="6155871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947057" y="6134100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185557" y="6134100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695700" y="6155871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>
              <a:stCxn id="13" idx="3"/>
            </p:cNvCxnSpPr>
            <p:nvPr/>
          </p:nvCxnSpPr>
          <p:spPr>
            <a:xfrm flipH="1">
              <a:off x="1129479" y="5148122"/>
              <a:ext cx="1489356" cy="102407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3" idx="4"/>
              <a:endCxn id="16" idx="0"/>
            </p:cNvCxnSpPr>
            <p:nvPr/>
          </p:nvCxnSpPr>
          <p:spPr>
            <a:xfrm flipH="1">
              <a:off x="1928996" y="5181600"/>
              <a:ext cx="770661" cy="97427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3" idx="4"/>
              <a:endCxn id="17" idx="0"/>
            </p:cNvCxnSpPr>
            <p:nvPr/>
          </p:nvCxnSpPr>
          <p:spPr>
            <a:xfrm flipH="1">
              <a:off x="2394857" y="5181600"/>
              <a:ext cx="304800" cy="97427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3" idx="4"/>
            </p:cNvCxnSpPr>
            <p:nvPr/>
          </p:nvCxnSpPr>
          <p:spPr>
            <a:xfrm>
              <a:off x="2699657" y="5181600"/>
              <a:ext cx="174171" cy="9906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3" idx="5"/>
            </p:cNvCxnSpPr>
            <p:nvPr/>
          </p:nvCxnSpPr>
          <p:spPr>
            <a:xfrm>
              <a:off x="2780479" y="5148122"/>
              <a:ext cx="566878" cy="10240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3" idx="5"/>
            </p:cNvCxnSpPr>
            <p:nvPr/>
          </p:nvCxnSpPr>
          <p:spPr>
            <a:xfrm>
              <a:off x="2780479" y="5148122"/>
              <a:ext cx="1029521" cy="100774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3" idx="5"/>
            </p:cNvCxnSpPr>
            <p:nvPr/>
          </p:nvCxnSpPr>
          <p:spPr>
            <a:xfrm>
              <a:off x="2780479" y="5148122"/>
              <a:ext cx="1519378" cy="100774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922564" y="4893127"/>
            <a:ext cx="3467100" cy="1431471"/>
            <a:chOff x="5219700" y="4883488"/>
            <a:chExt cx="3467100" cy="1431471"/>
          </a:xfrm>
        </p:grpSpPr>
        <p:sp>
          <p:nvSpPr>
            <p:cNvPr id="31" name="Oval 30"/>
            <p:cNvSpPr/>
            <p:nvPr/>
          </p:nvSpPr>
          <p:spPr>
            <a:xfrm>
              <a:off x="6858000" y="488348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>
              <a:stCxn id="31" idx="3"/>
            </p:cNvCxnSpPr>
            <p:nvPr/>
          </p:nvCxnSpPr>
          <p:spPr>
            <a:xfrm flipH="1">
              <a:off x="5740400" y="5078610"/>
              <a:ext cx="1151078" cy="102407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5626100" y="606458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087339" y="6086359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553200" y="6086359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032171" y="606458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505700" y="6086359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219700" y="606458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8458200" y="606458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968343" y="6086359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>
              <a:stCxn id="31" idx="3"/>
            </p:cNvCxnSpPr>
            <p:nvPr/>
          </p:nvCxnSpPr>
          <p:spPr>
            <a:xfrm flipH="1">
              <a:off x="5402122" y="5078610"/>
              <a:ext cx="1489356" cy="102407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1" idx="4"/>
              <a:endCxn id="34" idx="0"/>
            </p:cNvCxnSpPr>
            <p:nvPr/>
          </p:nvCxnSpPr>
          <p:spPr>
            <a:xfrm flipH="1">
              <a:off x="6201639" y="5112088"/>
              <a:ext cx="770661" cy="97427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1" idx="4"/>
              <a:endCxn id="35" idx="0"/>
            </p:cNvCxnSpPr>
            <p:nvPr/>
          </p:nvCxnSpPr>
          <p:spPr>
            <a:xfrm flipH="1">
              <a:off x="6667500" y="5112088"/>
              <a:ext cx="304800" cy="97427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31" idx="4"/>
            </p:cNvCxnSpPr>
            <p:nvPr/>
          </p:nvCxnSpPr>
          <p:spPr>
            <a:xfrm>
              <a:off x="6972300" y="5112088"/>
              <a:ext cx="174171" cy="9906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1" idx="5"/>
            </p:cNvCxnSpPr>
            <p:nvPr/>
          </p:nvCxnSpPr>
          <p:spPr>
            <a:xfrm>
              <a:off x="7053122" y="5078610"/>
              <a:ext cx="566878" cy="102407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1" idx="5"/>
            </p:cNvCxnSpPr>
            <p:nvPr/>
          </p:nvCxnSpPr>
          <p:spPr>
            <a:xfrm>
              <a:off x="7053122" y="5078610"/>
              <a:ext cx="1029521" cy="100774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31" idx="5"/>
            </p:cNvCxnSpPr>
            <p:nvPr/>
          </p:nvCxnSpPr>
          <p:spPr>
            <a:xfrm>
              <a:off x="7053122" y="5078610"/>
              <a:ext cx="1519378" cy="100774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131324" y="1219200"/>
                <a:ext cx="6914243" cy="1437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0" dirty="0" smtClean="0"/>
                  <a:t>Minimize: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𝑢𝑣</m:t>
                            </m:r>
                          </m:sub>
                        </m:sSub>
                      </m:e>
                    </m:nary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sz="2800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∉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𝐸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/>
                          </a:rPr>
                          <m:t>(1−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𝑢𝑣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8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𝑢𝑣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𝑢𝑤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𝑤𝑣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             ∀</m:t>
                      </m:r>
                      <m:r>
                        <a:rPr lang="en-US" sz="2800" b="0" i="1" smtClean="0">
                          <a:latin typeface="Cambria Math"/>
                        </a:rPr>
                        <m:t>𝑢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</a:rPr>
                        <m:t>𝑣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𝑢𝑣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/>
                        </a:rPr>
                        <m:t>∈[0,1]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324" y="1219200"/>
                <a:ext cx="6914243" cy="1437317"/>
              </a:xfrm>
              <a:prstGeom prst="rect">
                <a:avLst/>
              </a:prstGeom>
              <a:blipFill rotWithShape="1">
                <a:blip r:embed="rId3"/>
                <a:stretch>
                  <a:fillRect t="-3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174015" y="4822761"/>
                <a:ext cx="4157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/>
                        </a:rPr>
                        <m:t>𝒖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015" y="4822761"/>
                <a:ext cx="415742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23442" y="6351809"/>
                <a:ext cx="3697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1" i="1" dirty="0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dirty="0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42" y="6351809"/>
                <a:ext cx="369724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031469" y="6358031"/>
                <a:ext cx="6389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1" i="1" dirty="0" smtClean="0">
                              <a:latin typeface="Cambria Math"/>
                            </a:rPr>
                            <m:t>𝒏</m:t>
                          </m:r>
                          <m:r>
                            <a:rPr lang="en-US" b="1" i="1" dirty="0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dirty="0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dirty="0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469" y="6358031"/>
                <a:ext cx="638959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238203" y="6357248"/>
                <a:ext cx="3697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1" i="1" dirty="0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dirty="0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03" y="6357248"/>
                <a:ext cx="369724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675164" y="6357248"/>
                <a:ext cx="3697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1" i="1" dirty="0" smtClean="0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b="1" i="1" dirty="0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164" y="6357248"/>
                <a:ext cx="369724" cy="369332"/>
              </a:xfrm>
              <a:prstGeom prst="rect">
                <a:avLst/>
              </a:prstGeom>
              <a:blipFill rotWithShape="1">
                <a:blip r:embed="rId8"/>
                <a:stretch>
                  <a:fillRect r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67"/>
          <p:cNvGrpSpPr/>
          <p:nvPr/>
        </p:nvGrpSpPr>
        <p:grpSpPr>
          <a:xfrm>
            <a:off x="1067840" y="5340864"/>
            <a:ext cx="3163067" cy="1201048"/>
            <a:chOff x="1067840" y="5340864"/>
            <a:chExt cx="3163067" cy="12010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1252764" y="5340864"/>
                  <a:ext cx="381000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2764" y="5340864"/>
                  <a:ext cx="381000" cy="610936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3227614" y="5340864"/>
                  <a:ext cx="381000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7614" y="5340864"/>
                  <a:ext cx="381000" cy="610936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1983515" y="5340864"/>
                  <a:ext cx="381000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3515" y="5340864"/>
                  <a:ext cx="381000" cy="610936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1640114" y="5340864"/>
                  <a:ext cx="381000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0114" y="5340864"/>
                  <a:ext cx="381000" cy="610936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3650469" y="5340864"/>
                  <a:ext cx="381000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469" y="5340864"/>
                  <a:ext cx="381000" cy="610936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TextBox 58"/>
            <p:cNvSpPr txBox="1"/>
            <p:nvPr/>
          </p:nvSpPr>
          <p:spPr>
            <a:xfrm>
              <a:off x="2487385" y="5461666"/>
              <a:ext cx="419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…</a:t>
              </a:r>
              <a:endParaRPr 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1067840" y="6172580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7840" y="6172580"/>
                  <a:ext cx="375424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1489728" y="6167143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9728" y="6167143"/>
                  <a:ext cx="375424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3327963" y="6167143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7963" y="6167143"/>
                  <a:ext cx="375424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1975267" y="6167143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5267" y="6167143"/>
                  <a:ext cx="375424" cy="3693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3855483" y="6167143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5483" y="6167143"/>
                  <a:ext cx="375424" cy="3693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TextBox 66"/>
            <p:cNvSpPr txBox="1"/>
            <p:nvPr/>
          </p:nvSpPr>
          <p:spPr>
            <a:xfrm>
              <a:off x="2625788" y="6167143"/>
              <a:ext cx="419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…</a:t>
              </a:r>
              <a:endParaRPr lang="en-US" b="1" dirty="0"/>
            </a:p>
          </p:txBody>
        </p:sp>
      </p:grpSp>
      <p:sp>
        <p:nvSpPr>
          <p:cNvPr id="69" name="Rectangle 68"/>
          <p:cNvSpPr/>
          <p:nvPr/>
        </p:nvSpPr>
        <p:spPr>
          <a:xfrm>
            <a:off x="420511" y="1219200"/>
            <a:ext cx="8229600" cy="15176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7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9" grpId="0"/>
      <p:bldP spid="50" grpId="0"/>
      <p:bldP spid="51" grpId="0"/>
      <p:bldP spid="52" grpId="0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Can the LP be rounded optimally?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9100" y="914400"/>
                <a:ext cx="8686800" cy="6096000"/>
              </a:xfrm>
            </p:spPr>
            <p:txBody>
              <a:bodyPr>
                <a:normAutofit fontScale="92500" lnSpcReduction="10000"/>
              </a:bodyPr>
              <a:lstStyle/>
              <a:p>
                <a:pPr marL="400050" lvl="2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b="1" dirty="0" smtClean="0"/>
                  <a:t>2.06-approximation</a:t>
                </a:r>
              </a:p>
              <a:p>
                <a:pPr lvl="1"/>
                <a:r>
                  <a:rPr lang="en-US" dirty="0" smtClean="0"/>
                  <a:t>Previous</a:t>
                </a:r>
                <a:r>
                  <a:rPr lang="en-US" dirty="0"/>
                  <a:t>: 2.5-approximation </a:t>
                </a:r>
                <a:r>
                  <a:rPr lang="en-US" dirty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>
                    <a:solidFill>
                      <a:srgbClr val="0070C0"/>
                    </a:solidFill>
                  </a:rPr>
                  <a:t>Ailon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>
                    <a:solidFill>
                      <a:srgbClr val="0070C0"/>
                    </a:solidFill>
                  </a:rPr>
                  <a:t>Charikar</a:t>
                </a:r>
                <a:r>
                  <a:rPr lang="en-US" dirty="0">
                    <a:solidFill>
                      <a:srgbClr val="0070C0"/>
                    </a:solidFill>
                  </a:rPr>
                  <a:t>, Newman, JACM’08]</a:t>
                </a:r>
                <a:endParaRPr lang="en-US" dirty="0" smtClean="0"/>
              </a:p>
              <a:p>
                <a:r>
                  <a:rPr lang="en-US" b="1" dirty="0" smtClean="0"/>
                  <a:t>3-approximation for objects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𝒌</m:t>
                    </m:r>
                  </m:oMath>
                </a14:m>
                <a:r>
                  <a:rPr lang="en-US" b="1" dirty="0" smtClean="0"/>
                  <a:t> types (comparisons data only between different types)</a:t>
                </a:r>
              </a:p>
              <a:p>
                <a:pPr lvl="1"/>
                <a:r>
                  <a:rPr lang="en-US" b="1" dirty="0" smtClean="0"/>
                  <a:t>Matching 3-integrality gap</a:t>
                </a:r>
              </a:p>
              <a:p>
                <a:pPr lvl="1"/>
                <a:r>
                  <a:rPr lang="en-US" dirty="0" smtClean="0"/>
                  <a:t>Previous: 4-approximation for 2 types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Ailon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Avigdor-Elgrabli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Libety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van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Zuylen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SICOMP’11]</a:t>
                </a:r>
              </a:p>
              <a:p>
                <a:r>
                  <a:rPr lang="en-US" b="1" dirty="0" smtClean="0"/>
                  <a:t> 1.5-approximation for weighted comparison data satisfying triangle inequalities</a:t>
                </a:r>
              </a:p>
              <a:p>
                <a:pPr lvl="1"/>
                <a:r>
                  <a:rPr lang="en-US" b="1" dirty="0" smtClean="0"/>
                  <a:t>Integrality gap 1.2</a:t>
                </a:r>
              </a:p>
              <a:p>
                <a:pPr lvl="1"/>
                <a:r>
                  <a:rPr lang="en-US" dirty="0" smtClean="0"/>
                  <a:t>Previous: 2-approximation</a:t>
                </a:r>
                <a:r>
                  <a:rPr lang="en-US" dirty="0">
                    <a:solidFill>
                      <a:srgbClr val="0070C0"/>
                    </a:solidFill>
                  </a:rPr>
                  <a:t> [</a:t>
                </a:r>
                <a:r>
                  <a:rPr lang="en-US" dirty="0" err="1">
                    <a:solidFill>
                      <a:srgbClr val="0070C0"/>
                    </a:solidFill>
                  </a:rPr>
                  <a:t>Ailon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>
                    <a:solidFill>
                      <a:srgbClr val="0070C0"/>
                    </a:solidFill>
                  </a:rPr>
                  <a:t>Charikar</a:t>
                </a:r>
                <a:r>
                  <a:rPr lang="en-US" dirty="0">
                    <a:solidFill>
                      <a:srgbClr val="0070C0"/>
                    </a:solidFill>
                  </a:rPr>
                  <a:t>, Newman, JACM’08]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9100" y="914400"/>
                <a:ext cx="8686800" cy="6096000"/>
              </a:xfrm>
              <a:blipFill rotWithShape="1">
                <a:blip r:embed="rId2"/>
                <a:stretch>
                  <a:fillRect l="-1474" b="-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771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LP-based Pivoting Algorithm [ACN]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52800"/>
                <a:ext cx="8458200" cy="32766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Get all “distances”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𝑢𝑣</m:t>
                        </m:r>
                      </m:sub>
                    </m:sSub>
                  </m:oMath>
                </a14:m>
                <a:r>
                  <a:rPr lang="en-US" dirty="0" smtClean="0"/>
                  <a:t> by solving the LP</a:t>
                </a:r>
                <a:endParaRPr lang="en-US" dirty="0"/>
              </a:p>
              <a:p>
                <a:r>
                  <a:rPr lang="en-US" dirty="0" smtClean="0"/>
                  <a:t>Pick a random pivot vertex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</m:oMath>
                </a14:m>
                <a:endParaRPr lang="en-US" b="1" dirty="0" smtClean="0"/>
              </a:p>
              <a:p>
                <a:r>
                  <a:rPr lang="en-US" dirty="0" smtClean="0"/>
                  <a:t>Let 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𝒑</m:t>
                        </m:r>
                      </m:e>
                    </m:d>
                  </m:oMath>
                </a14:m>
                <a:r>
                  <a:rPr lang="en-US" dirty="0" smtClean="0"/>
                  <a:t> be a random set containing every other  vertex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1 −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𝒑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/>
                  <a:t> (independently)</a:t>
                </a:r>
              </a:p>
              <a:p>
                <a:r>
                  <a:rPr lang="en-US" dirty="0" smtClean="0"/>
                  <a:t>Make a cluster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  <m:r>
                      <a:rPr lang="en-US" b="0" i="1" dirty="0" smtClean="0">
                        <a:latin typeface="Cambria Math"/>
                      </a:rPr>
                      <m:t>∪</m:t>
                    </m:r>
                    <m:r>
                      <a:rPr lang="en-US" b="0" i="1" dirty="0" smtClean="0">
                        <a:latin typeface="Cambria Math"/>
                      </a:rPr>
                      <m:t>𝑆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Remove the cluster from the graph and repeat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52800"/>
                <a:ext cx="8458200" cy="3276600"/>
              </a:xfrm>
              <a:blipFill rotWithShape="1">
                <a:blip r:embed="rId2"/>
                <a:stretch>
                  <a:fillRect l="-1657" t="-2230" b="-4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54100" y="1524000"/>
                <a:ext cx="7239000" cy="1427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0" dirty="0" smtClean="0"/>
                  <a:t>Minimize: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𝑢𝑣</m:t>
                            </m:r>
                          </m:sub>
                        </m:sSub>
                      </m:e>
                    </m:nary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sz="2800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∉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𝐸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/>
                          </a:rPr>
                          <m:t>(1−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𝑢𝑣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8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𝑢𝑣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𝑢𝑤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𝑤𝑣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             ∀</m:t>
                      </m:r>
                      <m:r>
                        <a:rPr lang="en-US" sz="2800" b="0" i="1" smtClean="0">
                          <a:latin typeface="Cambria Math"/>
                        </a:rPr>
                        <m:t>𝑢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</a:rPr>
                        <m:t>𝑣</m:t>
                      </m:r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𝑢𝑣</m:t>
                        </m:r>
                      </m:sub>
                    </m:sSub>
                    <m:r>
                      <a:rPr lang="en-US" sz="2800" b="0" i="1" dirty="0" smtClean="0">
                        <a:latin typeface="Cambria Math"/>
                      </a:rPr>
                      <m:t>∈</m:t>
                    </m:r>
                    <m:r>
                      <a:rPr lang="en-US" sz="2800" b="1" i="1" dirty="0" smtClean="0">
                        <a:latin typeface="Cambria Math"/>
                      </a:rPr>
                      <m:t>[</m:t>
                    </m:r>
                    <m:r>
                      <a:rPr lang="en-US" sz="2800" b="0" i="1" dirty="0" smtClean="0">
                        <a:latin typeface="Cambria Math"/>
                      </a:rPr>
                      <m:t>0,1</m:t>
                    </m:r>
                    <m:r>
                      <a:rPr lang="en-US" sz="2800" b="1" i="1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	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100" y="1524000"/>
                <a:ext cx="7239000" cy="1427891"/>
              </a:xfrm>
              <a:prstGeom prst="rect">
                <a:avLst/>
              </a:prstGeom>
              <a:blipFill rotWithShape="1">
                <a:blip r:embed="rId3"/>
                <a:stretch>
                  <a:fillRect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06400" y="1371600"/>
            <a:ext cx="82296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3276600"/>
            <a:ext cx="8382000" cy="3352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6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LP-based Pivoting Algorithm [ACN]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876800" y="4419600"/>
                <a:ext cx="4191000" cy="23015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LP </a:t>
                </a:r>
                <a:r>
                  <a:rPr lang="en-US" dirty="0"/>
                  <a:t>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𝑢𝑣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for edges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𝑢</m:t>
                    </m:r>
                    <m:r>
                      <a:rPr lang="en-US" i="1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 dirty="0" err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 dirty="0" err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1</a:t>
                </a:r>
                <a:r>
                  <a:rPr lang="en-US" dirty="0"/>
                  <a:t> for non-edges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 err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LP cost = ½ (n - 1)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419600"/>
                <a:ext cx="4191000" cy="2301541"/>
              </a:xfrm>
              <a:prstGeom prst="rect">
                <a:avLst/>
              </a:prstGeom>
              <a:blipFill rotWithShape="1">
                <a:blip r:embed="rId2"/>
                <a:stretch>
                  <a:fillRect l="-2907" t="-3175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922564" y="4893127"/>
            <a:ext cx="3467100" cy="1431471"/>
            <a:chOff x="5219700" y="4883488"/>
            <a:chExt cx="3467100" cy="1431471"/>
          </a:xfrm>
        </p:grpSpPr>
        <p:sp>
          <p:nvSpPr>
            <p:cNvPr id="6" name="Oval 5"/>
            <p:cNvSpPr/>
            <p:nvPr/>
          </p:nvSpPr>
          <p:spPr>
            <a:xfrm>
              <a:off x="6858000" y="488348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6" idx="3"/>
            </p:cNvCxnSpPr>
            <p:nvPr/>
          </p:nvCxnSpPr>
          <p:spPr>
            <a:xfrm flipH="1">
              <a:off x="5740400" y="5078610"/>
              <a:ext cx="1151078" cy="102407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5626100" y="606458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087339" y="6086359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553200" y="6086359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032171" y="606458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505700" y="6086359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219700" y="606458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8458200" y="606458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968343" y="6086359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>
              <a:stCxn id="6" idx="3"/>
            </p:cNvCxnSpPr>
            <p:nvPr/>
          </p:nvCxnSpPr>
          <p:spPr>
            <a:xfrm flipH="1">
              <a:off x="5402122" y="5078610"/>
              <a:ext cx="1489356" cy="102407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4"/>
              <a:endCxn id="9" idx="0"/>
            </p:cNvCxnSpPr>
            <p:nvPr/>
          </p:nvCxnSpPr>
          <p:spPr>
            <a:xfrm flipH="1">
              <a:off x="6201639" y="5112088"/>
              <a:ext cx="770661" cy="97427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6" idx="4"/>
              <a:endCxn id="10" idx="0"/>
            </p:cNvCxnSpPr>
            <p:nvPr/>
          </p:nvCxnSpPr>
          <p:spPr>
            <a:xfrm flipH="1">
              <a:off x="6667500" y="5112088"/>
              <a:ext cx="304800" cy="97427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6" idx="4"/>
            </p:cNvCxnSpPr>
            <p:nvPr/>
          </p:nvCxnSpPr>
          <p:spPr>
            <a:xfrm>
              <a:off x="6972300" y="5112088"/>
              <a:ext cx="174171" cy="9906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6" idx="5"/>
            </p:cNvCxnSpPr>
            <p:nvPr/>
          </p:nvCxnSpPr>
          <p:spPr>
            <a:xfrm>
              <a:off x="7053122" y="5078610"/>
              <a:ext cx="566878" cy="102407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6" idx="5"/>
            </p:cNvCxnSpPr>
            <p:nvPr/>
          </p:nvCxnSpPr>
          <p:spPr>
            <a:xfrm>
              <a:off x="7053122" y="5078610"/>
              <a:ext cx="1029521" cy="100774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6" idx="5"/>
            </p:cNvCxnSpPr>
            <p:nvPr/>
          </p:nvCxnSpPr>
          <p:spPr>
            <a:xfrm>
              <a:off x="7053122" y="5078610"/>
              <a:ext cx="1519378" cy="100774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145122" y="4822761"/>
                <a:ext cx="4157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/>
                        </a:rPr>
                        <m:t>𝒖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122" y="4822761"/>
                <a:ext cx="41574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23442" y="6351809"/>
                <a:ext cx="3697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1" i="1" dirty="0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dirty="0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42" y="6351809"/>
                <a:ext cx="369724" cy="369332"/>
              </a:xfrm>
              <a:prstGeom prst="rect">
                <a:avLst/>
              </a:prstGeom>
              <a:blipFill rotWithShape="1">
                <a:blip r:embed="rId4"/>
                <a:stretch>
                  <a:fillRect r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031469" y="6358031"/>
                <a:ext cx="6389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1" i="1" dirty="0" smtClean="0">
                              <a:latin typeface="Cambria Math"/>
                            </a:rPr>
                            <m:t>𝒏</m:t>
                          </m:r>
                          <m:r>
                            <a:rPr lang="en-US" b="1" i="1" dirty="0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dirty="0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dirty="0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469" y="6358031"/>
                <a:ext cx="638959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238203" y="6357248"/>
                <a:ext cx="3697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1" i="1" dirty="0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dirty="0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03" y="6357248"/>
                <a:ext cx="369724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675164" y="6357248"/>
                <a:ext cx="3697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1" i="1" dirty="0" smtClean="0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b="1" i="1" dirty="0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164" y="6357248"/>
                <a:ext cx="369724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1067840" y="5340864"/>
            <a:ext cx="3163067" cy="1201048"/>
            <a:chOff x="1067840" y="5340864"/>
            <a:chExt cx="3163067" cy="12010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1252764" y="5340864"/>
                  <a:ext cx="381000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2764" y="5340864"/>
                  <a:ext cx="381000" cy="61093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227614" y="5340864"/>
                  <a:ext cx="381000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7614" y="5340864"/>
                  <a:ext cx="381000" cy="610936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1983515" y="5340864"/>
                  <a:ext cx="381000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3515" y="5340864"/>
                  <a:ext cx="381000" cy="610936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1640114" y="5340864"/>
                  <a:ext cx="381000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0114" y="5340864"/>
                  <a:ext cx="381000" cy="610936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650469" y="5340864"/>
                  <a:ext cx="381000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469" y="5340864"/>
                  <a:ext cx="381000" cy="610936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Box 33"/>
            <p:cNvSpPr txBox="1"/>
            <p:nvPr/>
          </p:nvSpPr>
          <p:spPr>
            <a:xfrm>
              <a:off x="2487385" y="5461666"/>
              <a:ext cx="419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…</a:t>
              </a:r>
              <a:endParaRPr 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1067840" y="6172580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7840" y="6172580"/>
                  <a:ext cx="375424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489728" y="6167143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9728" y="6167143"/>
                  <a:ext cx="375424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3327963" y="6167143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7963" y="6167143"/>
                  <a:ext cx="375424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1975267" y="6167143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5267" y="6167143"/>
                  <a:ext cx="375424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3855483" y="6167143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5483" y="6167143"/>
                  <a:ext cx="375424" cy="3693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/>
            <p:cNvSpPr txBox="1"/>
            <p:nvPr/>
          </p:nvSpPr>
          <p:spPr>
            <a:xfrm>
              <a:off x="2625788" y="6167143"/>
              <a:ext cx="419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…</a:t>
              </a:r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/>
              <p:cNvSpPr txBox="1">
                <a:spLocks/>
              </p:cNvSpPr>
              <p:nvPr/>
            </p:nvSpPr>
            <p:spPr>
              <a:xfrm>
                <a:off x="457200" y="1612900"/>
                <a:ext cx="8458200" cy="2819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dirty="0" smtClean="0"/>
                  <a:t>Get all “distances”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𝑢𝑣</m:t>
                        </m:r>
                      </m:sub>
                    </m:sSub>
                  </m:oMath>
                </a14:m>
                <a:r>
                  <a:rPr lang="en-US" dirty="0"/>
                  <a:t> by solving the LP</a:t>
                </a:r>
              </a:p>
              <a:p>
                <a:r>
                  <a:rPr lang="en-US" dirty="0"/>
                  <a:t>Pick a random pivot vertex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Let 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𝒑</m:t>
                        </m:r>
                      </m:e>
                    </m:d>
                  </m:oMath>
                </a14:m>
                <a:r>
                  <a:rPr lang="en-US" dirty="0"/>
                  <a:t> be a random set containing every other  vertex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1 −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𝒑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 (independently)</a:t>
                </a:r>
              </a:p>
              <a:p>
                <a:r>
                  <a:rPr lang="en-US" dirty="0"/>
                  <a:t>Make a cluster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  <m:r>
                      <a:rPr lang="en-US" i="1" dirty="0">
                        <a:latin typeface="Cambria Math"/>
                      </a:rPr>
                      <m:t>∪</m:t>
                    </m:r>
                    <m:r>
                      <a:rPr lang="en-US" i="1" dirty="0">
                        <a:latin typeface="Cambria Math"/>
                      </a:rPr>
                      <m:t>𝑆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Remove the cluster from the graph and repeat </a:t>
                </a:r>
              </a:p>
            </p:txBody>
          </p:sp>
        </mc:Choice>
        <mc:Fallback xmlns="">
          <p:sp>
            <p:nvSpPr>
              <p:cNvPr id="4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12900"/>
                <a:ext cx="8458200" cy="2819400"/>
              </a:xfrm>
              <a:prstGeom prst="rect">
                <a:avLst/>
              </a:prstGeom>
              <a:blipFill rotWithShape="1">
                <a:blip r:embed="rId18"/>
                <a:stretch>
                  <a:fillRect l="-1657" t="-5628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381000" y="1447800"/>
            <a:ext cx="8382000" cy="297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7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  <p:bldP spid="27" grpId="0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val 69"/>
          <p:cNvSpPr/>
          <p:nvPr/>
        </p:nvSpPr>
        <p:spPr>
          <a:xfrm rot="20983934">
            <a:off x="4259405" y="1214668"/>
            <a:ext cx="403967" cy="176166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 rot="18432370">
            <a:off x="4923672" y="801562"/>
            <a:ext cx="488403" cy="248605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 rot="2736979">
            <a:off x="3482710" y="835643"/>
            <a:ext cx="577117" cy="232933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262093" y="2410264"/>
            <a:ext cx="555052" cy="50251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410269" y="1197929"/>
            <a:ext cx="3845745" cy="1761664"/>
            <a:chOff x="2410269" y="1197929"/>
            <a:chExt cx="3845745" cy="1761664"/>
          </a:xfrm>
        </p:grpSpPr>
        <p:sp>
          <p:nvSpPr>
            <p:cNvPr id="65" name="Oval 64"/>
            <p:cNvSpPr/>
            <p:nvPr/>
          </p:nvSpPr>
          <p:spPr>
            <a:xfrm>
              <a:off x="3328630" y="2442035"/>
              <a:ext cx="555052" cy="50251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410269" y="1197929"/>
              <a:ext cx="3845745" cy="1761664"/>
              <a:chOff x="2410269" y="1197929"/>
              <a:chExt cx="3845745" cy="1761664"/>
            </a:xfrm>
          </p:grpSpPr>
          <p:sp>
            <p:nvSpPr>
              <p:cNvPr id="59" name="Oval 58"/>
              <p:cNvSpPr/>
              <p:nvPr/>
            </p:nvSpPr>
            <p:spPr>
              <a:xfrm rot="20983934">
                <a:off x="4249165" y="1197929"/>
                <a:ext cx="403967" cy="176166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700962" y="2410264"/>
                <a:ext cx="555052" cy="50251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209634" y="2410264"/>
                <a:ext cx="555052" cy="50251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410269" y="2437514"/>
                <a:ext cx="555052" cy="50251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4753435" y="2432035"/>
                <a:ext cx="555052" cy="50251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794491" y="2432035"/>
                <a:ext cx="555052" cy="50251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894732" y="2432035"/>
                <a:ext cx="555052" cy="50251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LP-based Pivoting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9882" y="3221374"/>
                <a:ext cx="8246917" cy="4126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400" dirty="0" smtClean="0"/>
                  <a:t> is a pivot (prob. 1 - 1/n</a:t>
                </a:r>
                <a:r>
                  <a:rPr lang="en-US" sz="2400" dirty="0"/>
                  <a:t>)</a:t>
                </a:r>
                <a:endParaRPr lang="en-US" sz="2400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𝑐𝑜𝑠𝑡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dirty="0" smtClean="0"/>
                          <m:t>is</m:t>
                        </m:r>
                        <m:r>
                          <m:rPr>
                            <m:nor/>
                          </m:rPr>
                          <a:rPr lang="en-US" sz="240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dirty="0" smtClean="0"/>
                          <m:t>a</m:t>
                        </m:r>
                        <m:r>
                          <m:rPr>
                            <m:nor/>
                          </m:rPr>
                          <a:rPr lang="en-US" sz="240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dirty="0" smtClean="0"/>
                          <m:t>pivot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≈</m:t>
                    </m:r>
                    <m:r>
                      <a:rPr lang="en-US" sz="2400" i="1" dirty="0" smtClean="0">
                        <a:latin typeface="Cambria Math"/>
                      </a:rPr>
                      <m:t>½</m:t>
                    </m:r>
                    <m:r>
                      <a:rPr lang="en-US" sz="2400" i="1" dirty="0" smtClean="0">
                        <a:latin typeface="Cambria Math"/>
                      </a:rPr>
                      <m:t>𝑛</m:t>
                    </m:r>
                    <m:r>
                      <a:rPr lang="en-US" sz="2400" i="1" dirty="0" smtClean="0">
                        <a:latin typeface="Cambria Math"/>
                      </a:rPr>
                      <m:t>  + ½  </m:t>
                    </m:r>
                    <m:r>
                      <a:rPr lang="en-US" sz="2400" b="0" i="1" smtClean="0">
                        <a:latin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𝑐𝑜𝑠𝑡</m:t>
                        </m:r>
                      </m:e>
                    </m:d>
                  </m:oMath>
                </a14:m>
                <a:r>
                  <a:rPr lang="en-US" sz="2400" i="1" dirty="0" smtClean="0">
                    <a:latin typeface="Cambria Math"/>
                  </a:rPr>
                  <a:t>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𝒖</m:t>
                    </m:r>
                  </m:oMath>
                </a14:m>
                <a:r>
                  <a:rPr lang="en-US" sz="2400" dirty="0" smtClean="0"/>
                  <a:t> is a pivot (prob. 1/n)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𝑐𝑜𝑠𝑡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𝒖</m:t>
                          </m:r>
                          <m:r>
                            <m:rPr>
                              <m:nor/>
                            </m:rPr>
                            <a:rPr lang="en-US" sz="2400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 smtClean="0"/>
                            <m:t>is</m:t>
                          </m:r>
                          <m:r>
                            <m:rPr>
                              <m:nor/>
                            </m:rPr>
                            <a:rPr lang="en-US" sz="2400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 smtClean="0"/>
                            <m:t>a</m:t>
                          </m:r>
                          <m:r>
                            <m:rPr>
                              <m:nor/>
                            </m:rPr>
                            <a:rPr lang="en-US" sz="2400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 smtClean="0"/>
                            <m:t>pivot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≈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b="0" i="1" dirty="0" smtClean="0">
                  <a:latin typeface="Cambria Math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𝑐𝑜𝑠𝑡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≈</m:t>
                    </m:r>
                    <m:r>
                      <a:rPr lang="en-US" sz="2400" i="1" smtClean="0">
                        <a:latin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𝑐𝑜𝑠𝑡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dirty="0" smtClean="0"/>
                          <m:t>is</m:t>
                        </m:r>
                        <m:r>
                          <m:rPr>
                            <m:nor/>
                          </m:rPr>
                          <a:rPr lang="en-US" sz="240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dirty="0" smtClean="0"/>
                          <m:t>a</m:t>
                        </m:r>
                        <m:r>
                          <m:rPr>
                            <m:nor/>
                          </m:rPr>
                          <a:rPr lang="en-US" sz="240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dirty="0" smtClean="0"/>
                          <m:t>pivot</m:t>
                        </m:r>
                      </m:e>
                    </m:d>
                    <m:r>
                      <a:rPr lang="en-US" sz="2400" b="0" i="1" dirty="0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sz="2400" i="1" smtClean="0">
                        <a:latin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𝑐𝑜𝑠𝑡</m:t>
                        </m:r>
                        <m:r>
                          <a:rPr lang="en-US" sz="2400" b="0" i="1" smtClean="0">
                            <a:latin typeface="Cambria Math"/>
                          </a:rPr>
                          <m:t>|</m:t>
                        </m:r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𝒖</m:t>
                        </m:r>
                        <m:r>
                          <m:rPr>
                            <m:nor/>
                          </m:rPr>
                          <a:rPr lang="en-US" sz="240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dirty="0" smtClean="0"/>
                          <m:t>is</m:t>
                        </m:r>
                        <m:r>
                          <m:rPr>
                            <m:nor/>
                          </m:rPr>
                          <a:rPr lang="en-US" sz="240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dirty="0" smtClean="0"/>
                          <m:t>a</m:t>
                        </m:r>
                        <m:r>
                          <m:rPr>
                            <m:nor/>
                          </m:rPr>
                          <a:rPr lang="en-US" sz="240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dirty="0" smtClean="0"/>
                          <m:t>pivot</m:t>
                        </m:r>
                      </m:e>
                    </m:d>
                  </m:oMath>
                </a14:m>
                <a:r>
                  <a:rPr lang="en-US" sz="2400" dirty="0" smtClean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/>
                              </a:rPr>
                              <m:t>n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dirty="0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𝑐𝑜𝑠𝑡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/>
                      </a:rPr>
                      <m:t>+ </m:t>
                    </m:r>
                    <m:f>
                      <m:fPr>
                        <m:ctrlPr>
                          <a:rPr lang="en-US" sz="2400" i="1" dirty="0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sz="2400" b="0" i="1" dirty="0" smtClean="0">
                        <a:latin typeface="Cambria Math"/>
                      </a:rPr>
                      <m:t>⇒ </m:t>
                    </m:r>
                    <m:r>
                      <a:rPr lang="en-US" sz="2400" b="0" i="1" smtClean="0">
                        <a:latin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𝑐𝑜𝑠𝑡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≈</m:t>
                    </m:r>
                    <m:f>
                      <m:f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 smtClean="0"/>
                  <a:t>LP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≈</m:t>
                    </m:r>
                    <m:f>
                      <m:f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 ⇒ </m:t>
                    </m:r>
                    <m:f>
                      <m:f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𝑐𝑜𝑠𝑡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𝐿𝑃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≈</m:t>
                    </m:r>
                    <m:f>
                      <m:f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 smtClean="0"/>
                  <a:t> approximation in the ACN analysis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 smtClean="0"/>
              </a:p>
              <a:p>
                <a:endParaRPr lang="en-US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82" y="3221374"/>
                <a:ext cx="8246917" cy="4126707"/>
              </a:xfrm>
              <a:prstGeom prst="rect">
                <a:avLst/>
              </a:prstGeom>
              <a:blipFill rotWithShape="1">
                <a:blip r:embed="rId2"/>
                <a:stretch>
                  <a:fillRect l="-961" t="-1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/>
          <p:cNvSpPr/>
          <p:nvPr/>
        </p:nvSpPr>
        <p:spPr>
          <a:xfrm>
            <a:off x="4240355" y="1371600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24" idx="3"/>
          </p:cNvCxnSpPr>
          <p:nvPr/>
        </p:nvCxnSpPr>
        <p:spPr>
          <a:xfrm flipH="1">
            <a:off x="3122755" y="1566722"/>
            <a:ext cx="1151078" cy="102407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008455" y="2552700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469694" y="2574471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935555" y="2574471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414526" y="2552700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888055" y="2574471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602055" y="2552700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840555" y="2552700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350698" y="2574471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stCxn id="24" idx="3"/>
          </p:cNvCxnSpPr>
          <p:nvPr/>
        </p:nvCxnSpPr>
        <p:spPr>
          <a:xfrm flipH="1">
            <a:off x="2784477" y="1566722"/>
            <a:ext cx="1489356" cy="102407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4" idx="4"/>
            <a:endCxn id="27" idx="0"/>
          </p:cNvCxnSpPr>
          <p:nvPr/>
        </p:nvCxnSpPr>
        <p:spPr>
          <a:xfrm flipH="1">
            <a:off x="3583994" y="1600200"/>
            <a:ext cx="770661" cy="97427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4" idx="4"/>
            <a:endCxn id="28" idx="0"/>
          </p:cNvCxnSpPr>
          <p:nvPr/>
        </p:nvCxnSpPr>
        <p:spPr>
          <a:xfrm flipH="1">
            <a:off x="4049855" y="1600200"/>
            <a:ext cx="304800" cy="97427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4" idx="4"/>
          </p:cNvCxnSpPr>
          <p:nvPr/>
        </p:nvCxnSpPr>
        <p:spPr>
          <a:xfrm>
            <a:off x="4354655" y="1600200"/>
            <a:ext cx="174171" cy="9906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4" idx="5"/>
          </p:cNvCxnSpPr>
          <p:nvPr/>
        </p:nvCxnSpPr>
        <p:spPr>
          <a:xfrm>
            <a:off x="4435477" y="1566722"/>
            <a:ext cx="566878" cy="102407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4" idx="5"/>
          </p:cNvCxnSpPr>
          <p:nvPr/>
        </p:nvCxnSpPr>
        <p:spPr>
          <a:xfrm>
            <a:off x="4435477" y="1566722"/>
            <a:ext cx="1029521" cy="100774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4" idx="5"/>
          </p:cNvCxnSpPr>
          <p:nvPr/>
        </p:nvCxnSpPr>
        <p:spPr>
          <a:xfrm>
            <a:off x="4435477" y="1566722"/>
            <a:ext cx="1519378" cy="100774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824613" y="1301234"/>
                <a:ext cx="4157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/>
                        </a:rPr>
                        <m:t>𝒖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613" y="1301234"/>
                <a:ext cx="41574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502933" y="2830282"/>
                <a:ext cx="3697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1" i="1" dirty="0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dirty="0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933" y="2830282"/>
                <a:ext cx="369724" cy="369332"/>
              </a:xfrm>
              <a:prstGeom prst="rect">
                <a:avLst/>
              </a:prstGeom>
              <a:blipFill rotWithShape="1">
                <a:blip r:embed="rId4"/>
                <a:stretch>
                  <a:fillRect r="-2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710960" y="2836504"/>
                <a:ext cx="6389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1" i="1" dirty="0" smtClean="0">
                              <a:latin typeface="Cambria Math"/>
                            </a:rPr>
                            <m:t>𝒏</m:t>
                          </m:r>
                          <m:r>
                            <a:rPr lang="en-US" b="1" i="1" dirty="0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dirty="0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dirty="0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960" y="2836504"/>
                <a:ext cx="638959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917694" y="2835721"/>
                <a:ext cx="3697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1" i="1" dirty="0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dirty="0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694" y="2835721"/>
                <a:ext cx="369724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2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354655" y="2835721"/>
                <a:ext cx="3697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b="1" i="1" dirty="0" smtClean="0"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b="1" i="1" dirty="0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655" y="2835721"/>
                <a:ext cx="369724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2747331" y="1819337"/>
            <a:ext cx="3163067" cy="1201048"/>
            <a:chOff x="1067840" y="5340864"/>
            <a:chExt cx="3163067" cy="12010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1252764" y="5340864"/>
                  <a:ext cx="381000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2764" y="5340864"/>
                  <a:ext cx="381000" cy="61093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3227614" y="5340864"/>
                  <a:ext cx="381000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7614" y="5340864"/>
                  <a:ext cx="381000" cy="610936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1983515" y="5340864"/>
                  <a:ext cx="381000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3515" y="5340864"/>
                  <a:ext cx="381000" cy="610936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1640114" y="5340864"/>
                  <a:ext cx="381000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0114" y="5340864"/>
                  <a:ext cx="381000" cy="610936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3650469" y="5340864"/>
                  <a:ext cx="381000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469" y="5340864"/>
                  <a:ext cx="381000" cy="610936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TextBox 51"/>
            <p:cNvSpPr txBox="1"/>
            <p:nvPr/>
          </p:nvSpPr>
          <p:spPr>
            <a:xfrm>
              <a:off x="2487385" y="5461666"/>
              <a:ext cx="419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…</a:t>
              </a:r>
              <a:endParaRPr 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1067840" y="6172580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7840" y="6172580"/>
                  <a:ext cx="375424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1489728" y="6167143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9728" y="6167143"/>
                  <a:ext cx="375424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3327963" y="6167143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7963" y="6167143"/>
                  <a:ext cx="375424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1975267" y="6167143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5267" y="6167143"/>
                  <a:ext cx="375424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3855483" y="6167143"/>
                  <a:ext cx="3754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5483" y="6167143"/>
                  <a:ext cx="375424" cy="3693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TextBox 57"/>
            <p:cNvSpPr txBox="1"/>
            <p:nvPr/>
          </p:nvSpPr>
          <p:spPr>
            <a:xfrm>
              <a:off x="2625788" y="6167143"/>
              <a:ext cx="419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…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3556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2" grpId="0" animBg="1"/>
      <p:bldP spid="68" grpId="0" animBg="1"/>
      <p:bldP spid="67" grpId="0" animBg="1"/>
      <p:bldP spid="67" grpId="1" animBg="1"/>
      <p:bldP spid="41" grpId="0"/>
      <p:bldP spid="42" grpId="0"/>
      <p:bldP spid="43" grpId="0"/>
      <p:bldP spid="44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Our (Data + LP)-Based Pivoting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5300" y="4191000"/>
                <a:ext cx="65913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Data-Based Pivoting: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𝒑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  <m:r>
                      <a:rPr lang="en-US" i="1" dirty="0" err="1">
                        <a:latin typeface="Cambria Math"/>
                      </a:rPr>
                      <m:t>,</m:t>
                    </m:r>
                    <m:r>
                      <a:rPr lang="en-US" i="1" dirty="0" err="1">
                        <a:latin typeface="Cambria Math"/>
                      </a:rPr>
                      <m:t>𝑣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  <m:r>
                      <a:rPr lang="en-US" i="1">
                        <a:latin typeface="Cambria Math"/>
                      </a:rPr>
                      <m:t>)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LP-Based </a:t>
                </a:r>
                <a:r>
                  <a:rPr lang="en-US" dirty="0"/>
                  <a:t>Pivoting: </a:t>
                </a:r>
                <a:r>
                  <a:rPr lang="en-US" dirty="0" smtClean="0"/>
                  <a:t>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𝒇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𝒑</m:t>
                          </m:r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r>
                        <a:rPr lang="en-US" i="1" dirty="0">
                          <a:latin typeface="Cambria Math"/>
                        </a:rPr>
                        <m:t>(</m:t>
                      </m:r>
                      <m:r>
                        <a:rPr lang="en-US" b="1" i="1" dirty="0">
                          <a:solidFill>
                            <a:srgbClr val="7030A0"/>
                          </a:solidFill>
                          <a:latin typeface="Cambria Math"/>
                        </a:rPr>
                        <m:t>𝒑</m:t>
                      </m:r>
                      <m:r>
                        <a:rPr lang="en-US" i="1" dirty="0" err="1">
                          <a:latin typeface="Cambria Math"/>
                        </a:rPr>
                        <m:t>,</m:t>
                      </m:r>
                      <m:r>
                        <a:rPr lang="en-US" i="1" dirty="0" err="1">
                          <a:latin typeface="Cambria Math"/>
                        </a:rPr>
                        <m:t>𝑣</m:t>
                      </m:r>
                      <m:r>
                        <a:rPr lang="en-US" i="1" dirty="0">
                          <a:latin typeface="Cambria Math"/>
                        </a:rPr>
                        <m:t>)</m:t>
                      </m:r>
                      <m:r>
                        <a:rPr lang="en-US" i="1">
                          <a:latin typeface="Cambria Math"/>
                        </a:rPr>
                        <m:t>)=</m:t>
                      </m:r>
                      <m:r>
                        <a:rPr lang="en-US" b="0" i="1" smtClean="0">
                          <a:latin typeface="Cambria Math"/>
                        </a:rPr>
                        <m:t>1−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𝒑</m:t>
                          </m:r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0" y="4191000"/>
                <a:ext cx="6591300" cy="4525963"/>
              </a:xfrm>
              <a:blipFill rotWithShape="1">
                <a:blip r:embed="rId2"/>
                <a:stretch>
                  <a:fillRect l="-2033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381000" y="1371600"/>
                <a:ext cx="8458200" cy="2819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dirty="0" smtClean="0"/>
                  <a:t>Get all “distances”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𝑢𝑣</m:t>
                        </m:r>
                      </m:sub>
                    </m:sSub>
                  </m:oMath>
                </a14:m>
                <a:r>
                  <a:rPr lang="en-US" dirty="0"/>
                  <a:t> by solving the LP</a:t>
                </a:r>
              </a:p>
              <a:p>
                <a:r>
                  <a:rPr lang="en-US" dirty="0"/>
                  <a:t>Pick a random pivot vertex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Let 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𝒑</m:t>
                        </m:r>
                      </m:e>
                    </m:d>
                  </m:oMath>
                </a14:m>
                <a:r>
                  <a:rPr lang="en-US" dirty="0"/>
                  <a:t> be a random set containing every other  vertex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𝒑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  <m:r>
                      <a:rPr lang="en-US" i="1" dirty="0" err="1">
                        <a:latin typeface="Cambria Math"/>
                      </a:rPr>
                      <m:t>,</m:t>
                    </m:r>
                    <m:r>
                      <a:rPr lang="en-US" i="1" dirty="0" err="1">
                        <a:latin typeface="Cambria Math"/>
                      </a:rPr>
                      <m:t>𝑣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(independently)</a:t>
                </a:r>
              </a:p>
              <a:p>
                <a:r>
                  <a:rPr lang="en-US" dirty="0"/>
                  <a:t>Make a cluster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  <m:r>
                      <a:rPr lang="en-US" i="1" dirty="0">
                        <a:latin typeface="Cambria Math"/>
                      </a:rPr>
                      <m:t>∪</m:t>
                    </m:r>
                    <m:r>
                      <a:rPr lang="en-US" i="1" dirty="0">
                        <a:latin typeface="Cambria Math"/>
                      </a:rPr>
                      <m:t>𝑆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Remove the cluster from the graph and repeat 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371600"/>
                <a:ext cx="8458200" cy="2819400"/>
              </a:xfrm>
              <a:prstGeom prst="rect">
                <a:avLst/>
              </a:prstGeom>
              <a:blipFill rotWithShape="1">
                <a:blip r:embed="rId3"/>
                <a:stretch>
                  <a:fillRect l="-1370" t="-3240" b="-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4381500" y="4156192"/>
            <a:ext cx="4953000" cy="1569660"/>
            <a:chOff x="5562600" y="4156192"/>
            <a:chExt cx="4953000" cy="1569660"/>
          </a:xfrm>
        </p:grpSpPr>
        <p:sp>
          <p:nvSpPr>
            <p:cNvPr id="5" name="Rectangle 4"/>
            <p:cNvSpPr/>
            <p:nvPr/>
          </p:nvSpPr>
          <p:spPr>
            <a:xfrm>
              <a:off x="5562600" y="4156192"/>
              <a:ext cx="10668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600" dirty="0"/>
                <a:t>{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943600" y="4572000"/>
                  <a:ext cx="4572000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1,</m:t>
                      </m:r>
                    </m:oMath>
                  </a14:m>
                  <a:r>
                    <a:rPr lang="en-US" sz="2800" dirty="0"/>
                    <a:t> if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(</m:t>
                      </m:r>
                      <m:r>
                        <a:rPr lang="en-US" sz="2800" b="1" i="1" dirty="0">
                          <a:solidFill>
                            <a:srgbClr val="7030A0"/>
                          </a:solidFill>
                          <a:latin typeface="Cambria Math"/>
                        </a:rPr>
                        <m:t>𝒑</m:t>
                      </m:r>
                      <m:r>
                        <a:rPr lang="en-US" sz="2800" i="1" dirty="0" err="1">
                          <a:latin typeface="Cambria Math"/>
                        </a:rPr>
                        <m:t>,</m:t>
                      </m:r>
                      <m:r>
                        <a:rPr lang="en-US" sz="2800" i="1" dirty="0" err="1">
                          <a:latin typeface="Cambria Math"/>
                        </a:rPr>
                        <m:t>𝑣</m:t>
                      </m:r>
                      <m:r>
                        <a:rPr lang="en-US" sz="2800" i="1" dirty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800" dirty="0"/>
                    <a:t> is an </a:t>
                  </a:r>
                  <a:r>
                    <a:rPr lang="en-US" sz="2800" dirty="0" smtClean="0"/>
                    <a:t>edge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0</m:t>
                      </m:r>
                      <m:r>
                        <a:rPr lang="en-US" sz="2800" i="1">
                          <a:latin typeface="Cambria Math"/>
                        </a:rPr>
                        <m:t>,</m:t>
                      </m:r>
                    </m:oMath>
                  </a14:m>
                  <a:r>
                    <a:rPr lang="en-US" sz="2800" dirty="0"/>
                    <a:t> if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(</m:t>
                      </m:r>
                      <m:r>
                        <a:rPr lang="en-US" sz="2800" b="1" i="1" dirty="0">
                          <a:solidFill>
                            <a:srgbClr val="7030A0"/>
                          </a:solidFill>
                          <a:latin typeface="Cambria Math"/>
                        </a:rPr>
                        <m:t>𝒑</m:t>
                      </m:r>
                      <m:r>
                        <a:rPr lang="en-US" sz="2800" i="1" dirty="0" err="1">
                          <a:latin typeface="Cambria Math"/>
                        </a:rPr>
                        <m:t>,</m:t>
                      </m:r>
                      <m:r>
                        <a:rPr lang="en-US" sz="2800" i="1" dirty="0" err="1">
                          <a:latin typeface="Cambria Math"/>
                        </a:rPr>
                        <m:t>𝑣</m:t>
                      </m:r>
                      <m:r>
                        <a:rPr lang="en-US" sz="2800" i="1" dirty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800" dirty="0"/>
                    <a:t> is </a:t>
                  </a:r>
                  <a:r>
                    <a:rPr lang="en-US" sz="2800" dirty="0" smtClean="0"/>
                    <a:t>a non-edge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600" y="4572000"/>
                  <a:ext cx="4572000" cy="95410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5732" b="-17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Rectangle 8"/>
          <p:cNvSpPr/>
          <p:nvPr/>
        </p:nvSpPr>
        <p:spPr>
          <a:xfrm>
            <a:off x="342900" y="1295400"/>
            <a:ext cx="8496300" cy="28607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474" y="1411515"/>
            <a:ext cx="2400150" cy="9216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Correlation Clustering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Inspired by machine learning at</a:t>
            </a:r>
          </a:p>
          <a:p>
            <a:r>
              <a:rPr lang="en-US" dirty="0" smtClean="0"/>
              <a:t>Practice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0070C0"/>
                </a:solidFill>
              </a:rPr>
              <a:t>[Cohen, McCallum ‘01, Cohen, Richman ’02]</a:t>
            </a:r>
          </a:p>
          <a:p>
            <a:r>
              <a:rPr lang="en-US" dirty="0" smtClean="0"/>
              <a:t>Theory: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[</a:t>
            </a:r>
            <a:r>
              <a:rPr lang="en-US" sz="2400" b="1" dirty="0" smtClean="0">
                <a:solidFill>
                  <a:srgbClr val="0070C0"/>
                </a:solidFill>
              </a:rPr>
              <a:t>Blum, Bansal, Chawla ’04</a:t>
            </a:r>
            <a:r>
              <a:rPr lang="en-US" sz="2400" dirty="0" smtClean="0">
                <a:solidFill>
                  <a:srgbClr val="0070C0"/>
                </a:solidFill>
              </a:rPr>
              <a:t>]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547828" y="4134735"/>
            <a:ext cx="3665678" cy="1993900"/>
            <a:chOff x="547828" y="4134735"/>
            <a:chExt cx="3665678" cy="1993900"/>
          </a:xfrm>
        </p:grpSpPr>
        <p:sp>
          <p:nvSpPr>
            <p:cNvPr id="4" name="Oval 3"/>
            <p:cNvSpPr/>
            <p:nvPr/>
          </p:nvSpPr>
          <p:spPr>
            <a:xfrm>
              <a:off x="547828" y="4168213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695606" y="5620635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571906" y="4134735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324506" y="4693535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984906" y="5573010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343306" y="5087235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638706" y="5900035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308506" y="4619646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4" idx="6"/>
              <a:endCxn id="6" idx="2"/>
            </p:cNvCxnSpPr>
            <p:nvPr/>
          </p:nvCxnSpPr>
          <p:spPr>
            <a:xfrm flipV="1">
              <a:off x="776428" y="4249035"/>
              <a:ext cx="795478" cy="3347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9" idx="0"/>
              <a:endCxn id="6" idx="3"/>
            </p:cNvCxnSpPr>
            <p:nvPr/>
          </p:nvCxnSpPr>
          <p:spPr>
            <a:xfrm flipV="1">
              <a:off x="1457606" y="4329857"/>
              <a:ext cx="147778" cy="75737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5" idx="0"/>
            </p:cNvCxnSpPr>
            <p:nvPr/>
          </p:nvCxnSpPr>
          <p:spPr>
            <a:xfrm flipH="1" flipV="1">
              <a:off x="670206" y="4403746"/>
              <a:ext cx="139700" cy="121688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5" idx="7"/>
              <a:endCxn id="9" idx="3"/>
            </p:cNvCxnSpPr>
            <p:nvPr/>
          </p:nvCxnSpPr>
          <p:spPr>
            <a:xfrm flipV="1">
              <a:off x="890728" y="5282357"/>
              <a:ext cx="486056" cy="37175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endCxn id="9" idx="1"/>
            </p:cNvCxnSpPr>
            <p:nvPr/>
          </p:nvCxnSpPr>
          <p:spPr>
            <a:xfrm>
              <a:off x="740056" y="4358713"/>
              <a:ext cx="636728" cy="7620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endCxn id="7" idx="2"/>
            </p:cNvCxnSpPr>
            <p:nvPr/>
          </p:nvCxnSpPr>
          <p:spPr>
            <a:xfrm>
              <a:off x="2537106" y="4752413"/>
              <a:ext cx="787400" cy="5542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endCxn id="10" idx="0"/>
            </p:cNvCxnSpPr>
            <p:nvPr/>
          </p:nvCxnSpPr>
          <p:spPr>
            <a:xfrm>
              <a:off x="2473606" y="4820535"/>
              <a:ext cx="279400" cy="10795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endCxn id="10" idx="0"/>
            </p:cNvCxnSpPr>
            <p:nvPr/>
          </p:nvCxnSpPr>
          <p:spPr>
            <a:xfrm flipH="1">
              <a:off x="2753006" y="4922135"/>
              <a:ext cx="635000" cy="9779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1" idx="1"/>
            </p:cNvCxnSpPr>
            <p:nvPr/>
          </p:nvCxnSpPr>
          <p:spPr>
            <a:xfrm flipH="1" flipV="1">
              <a:off x="1767028" y="4249035"/>
              <a:ext cx="574956" cy="40408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0" idx="2"/>
              <a:endCxn id="5" idx="6"/>
            </p:cNvCxnSpPr>
            <p:nvPr/>
          </p:nvCxnSpPr>
          <p:spPr>
            <a:xfrm flipH="1" flipV="1">
              <a:off x="924206" y="5734935"/>
              <a:ext cx="1714500" cy="2794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8" idx="2"/>
              <a:endCxn id="10" idx="6"/>
            </p:cNvCxnSpPr>
            <p:nvPr/>
          </p:nvCxnSpPr>
          <p:spPr>
            <a:xfrm flipH="1">
              <a:off x="2867306" y="5687310"/>
              <a:ext cx="1117600" cy="32702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4734789" y="3501182"/>
            <a:ext cx="4032396" cy="2697886"/>
            <a:chOff x="4734789" y="3501182"/>
            <a:chExt cx="4032396" cy="2697886"/>
          </a:xfrm>
        </p:grpSpPr>
        <p:sp>
          <p:nvSpPr>
            <p:cNvPr id="78" name="Oval 77"/>
            <p:cNvSpPr/>
            <p:nvPr/>
          </p:nvSpPr>
          <p:spPr>
            <a:xfrm>
              <a:off x="8212133" y="5462468"/>
              <a:ext cx="555052" cy="50251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4734789" y="3501182"/>
              <a:ext cx="1523417" cy="266065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436006" y="4128968"/>
              <a:ext cx="1655622" cy="20701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4870159" y="4162446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017937" y="561486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5894237" y="412896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7646837" y="468776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8375359" y="5561757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5665637" y="508146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6961037" y="589426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6630837" y="4613879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/>
            <p:cNvCxnSpPr>
              <a:stCxn id="55" idx="6"/>
              <a:endCxn id="57" idx="2"/>
            </p:cNvCxnSpPr>
            <p:nvPr/>
          </p:nvCxnSpPr>
          <p:spPr>
            <a:xfrm flipV="1">
              <a:off x="5098759" y="4243268"/>
              <a:ext cx="795478" cy="3347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0" idx="0"/>
              <a:endCxn id="57" idx="3"/>
            </p:cNvCxnSpPr>
            <p:nvPr/>
          </p:nvCxnSpPr>
          <p:spPr>
            <a:xfrm flipV="1">
              <a:off x="5779937" y="4324090"/>
              <a:ext cx="147778" cy="75737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56" idx="0"/>
            </p:cNvCxnSpPr>
            <p:nvPr/>
          </p:nvCxnSpPr>
          <p:spPr>
            <a:xfrm flipH="1" flipV="1">
              <a:off x="4992537" y="4397979"/>
              <a:ext cx="139700" cy="121688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56" idx="7"/>
              <a:endCxn id="60" idx="3"/>
            </p:cNvCxnSpPr>
            <p:nvPr/>
          </p:nvCxnSpPr>
          <p:spPr>
            <a:xfrm flipV="1">
              <a:off x="5213059" y="5276590"/>
              <a:ext cx="486056" cy="37175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endCxn id="60" idx="1"/>
            </p:cNvCxnSpPr>
            <p:nvPr/>
          </p:nvCxnSpPr>
          <p:spPr>
            <a:xfrm>
              <a:off x="5062387" y="4352946"/>
              <a:ext cx="636728" cy="7620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endCxn id="58" idx="2"/>
            </p:cNvCxnSpPr>
            <p:nvPr/>
          </p:nvCxnSpPr>
          <p:spPr>
            <a:xfrm>
              <a:off x="6859437" y="4746646"/>
              <a:ext cx="787400" cy="5542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endCxn id="61" idx="0"/>
            </p:cNvCxnSpPr>
            <p:nvPr/>
          </p:nvCxnSpPr>
          <p:spPr>
            <a:xfrm>
              <a:off x="6795937" y="4814768"/>
              <a:ext cx="279400" cy="10795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endCxn id="61" idx="0"/>
            </p:cNvCxnSpPr>
            <p:nvPr/>
          </p:nvCxnSpPr>
          <p:spPr>
            <a:xfrm flipH="1">
              <a:off x="7075337" y="4916368"/>
              <a:ext cx="635000" cy="9779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2" idx="1"/>
            </p:cNvCxnSpPr>
            <p:nvPr/>
          </p:nvCxnSpPr>
          <p:spPr>
            <a:xfrm flipH="1" flipV="1">
              <a:off x="6089359" y="4243268"/>
              <a:ext cx="574956" cy="404089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61" idx="2"/>
              <a:endCxn id="56" idx="6"/>
            </p:cNvCxnSpPr>
            <p:nvPr/>
          </p:nvCxnSpPr>
          <p:spPr>
            <a:xfrm flipH="1" flipV="1">
              <a:off x="5246537" y="5729168"/>
              <a:ext cx="1714500" cy="279400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59" idx="2"/>
              <a:endCxn id="61" idx="6"/>
            </p:cNvCxnSpPr>
            <p:nvPr/>
          </p:nvCxnSpPr>
          <p:spPr>
            <a:xfrm flipH="1">
              <a:off x="7189637" y="5676057"/>
              <a:ext cx="1185722" cy="332511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5213059" y="4324090"/>
              <a:ext cx="681179" cy="1276642"/>
            </a:xfrm>
            <a:prstGeom prst="line">
              <a:avLst/>
            </a:prstGeom>
            <a:ln w="1016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514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Our (Data </a:t>
            </a:r>
            <a:r>
              <a:rPr lang="en-US" dirty="0">
                <a:solidFill>
                  <a:srgbClr val="0070C0"/>
                </a:solidFill>
              </a:rPr>
              <a:t>+ LP)-Based Pivoting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9873" y="1295401"/>
                <a:ext cx="6591300" cy="2133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(Data + LP)-Based Pivoting: 			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𝒇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𝒑</m:t>
                          </m:r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r>
                        <a:rPr lang="en-US" i="1" dirty="0">
                          <a:latin typeface="Cambria Math"/>
                        </a:rPr>
                        <m:t>(</m:t>
                      </m:r>
                      <m:r>
                        <a:rPr lang="en-US" b="1" i="1" dirty="0">
                          <a:solidFill>
                            <a:srgbClr val="7030A0"/>
                          </a:solidFill>
                          <a:latin typeface="Cambria Math"/>
                        </a:rPr>
                        <m:t>𝒑</m:t>
                      </m:r>
                      <m:r>
                        <a:rPr lang="en-US" i="1" dirty="0" err="1">
                          <a:latin typeface="Cambria Math"/>
                        </a:rPr>
                        <m:t>,</m:t>
                      </m:r>
                      <m:r>
                        <a:rPr lang="en-US" i="1" dirty="0" err="1">
                          <a:latin typeface="Cambria Math"/>
                        </a:rPr>
                        <m:t>𝑣</m:t>
                      </m:r>
                      <m:r>
                        <a:rPr lang="en-US" i="1" dirty="0">
                          <a:latin typeface="Cambria Math"/>
                        </a:rPr>
                        <m:t>)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9873" y="1295401"/>
                <a:ext cx="6591300" cy="2133600"/>
              </a:xfrm>
              <a:blipFill rotWithShape="1">
                <a:blip r:embed="rId2"/>
                <a:stretch>
                  <a:fillRect l="-2128" t="-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289300" y="1747812"/>
            <a:ext cx="6096000" cy="1569660"/>
            <a:chOff x="5562600" y="4156192"/>
            <a:chExt cx="4953000" cy="1569660"/>
          </a:xfrm>
        </p:grpSpPr>
        <p:sp>
          <p:nvSpPr>
            <p:cNvPr id="7" name="Rectangle 6"/>
            <p:cNvSpPr/>
            <p:nvPr/>
          </p:nvSpPr>
          <p:spPr>
            <a:xfrm>
              <a:off x="5562600" y="4156192"/>
              <a:ext cx="10668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600" dirty="0"/>
                <a:t>{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5943600" y="4572000"/>
                  <a:ext cx="4572000" cy="9927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1 −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𝒑</m:t>
                          </m:r>
                          <m:r>
                            <a:rPr lang="en-US" sz="28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en-US" sz="2400" i="1" smtClean="0">
                          <a:latin typeface="Cambria Math"/>
                        </a:rPr>
                        <m:t>,</m:t>
                      </m:r>
                    </m:oMath>
                  </a14:m>
                  <a:r>
                    <a:rPr lang="en-US" sz="2800" dirty="0"/>
                    <a:t> if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(</m:t>
                      </m:r>
                      <m:r>
                        <a:rPr lang="en-US" sz="2800" b="1" i="1" dirty="0">
                          <a:solidFill>
                            <a:srgbClr val="7030A0"/>
                          </a:solidFill>
                          <a:latin typeface="Cambria Math"/>
                        </a:rPr>
                        <m:t>𝒑</m:t>
                      </m:r>
                      <m:r>
                        <a:rPr lang="en-US" sz="2800" i="1" dirty="0" err="1">
                          <a:latin typeface="Cambria Math"/>
                        </a:rPr>
                        <m:t>,</m:t>
                      </m:r>
                      <m:r>
                        <a:rPr lang="en-US" sz="2800" i="1" dirty="0" err="1">
                          <a:latin typeface="Cambria Math"/>
                        </a:rPr>
                        <m:t>𝑣</m:t>
                      </m:r>
                      <m:r>
                        <a:rPr lang="en-US" sz="2800" i="1" dirty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800" dirty="0"/>
                    <a:t> is an </a:t>
                  </a:r>
                  <a:r>
                    <a:rPr lang="en-US" sz="2800" dirty="0" smtClean="0"/>
                    <a:t>edge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1−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𝒑</m:t>
                          </m:r>
                          <m:r>
                            <a:rPr lang="en-US" sz="28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,</m:t>
                      </m:r>
                    </m:oMath>
                  </a14:m>
                  <a:r>
                    <a:rPr lang="en-US" sz="2800" dirty="0" smtClean="0"/>
                    <a:t> </a:t>
                  </a:r>
                  <a:r>
                    <a:rPr lang="en-US" sz="2800" dirty="0"/>
                    <a:t> if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(</m:t>
                      </m:r>
                      <m:r>
                        <a:rPr lang="en-US" sz="2800" b="1" i="1" dirty="0">
                          <a:solidFill>
                            <a:srgbClr val="7030A0"/>
                          </a:solidFill>
                          <a:latin typeface="Cambria Math"/>
                        </a:rPr>
                        <m:t>𝒑</m:t>
                      </m:r>
                      <m:r>
                        <a:rPr lang="en-US" sz="2800" i="1" dirty="0" err="1">
                          <a:latin typeface="Cambria Math"/>
                        </a:rPr>
                        <m:t>,</m:t>
                      </m:r>
                      <m:r>
                        <a:rPr lang="en-US" sz="2800" i="1" dirty="0" err="1">
                          <a:latin typeface="Cambria Math"/>
                        </a:rPr>
                        <m:t>𝑣</m:t>
                      </m:r>
                      <m:r>
                        <a:rPr lang="en-US" sz="2800" i="1" dirty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800" dirty="0"/>
                    <a:t> is </a:t>
                  </a:r>
                  <a:r>
                    <a:rPr lang="en-US" sz="2800" dirty="0" smtClean="0"/>
                    <a:t>a non-edge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600" y="4572000"/>
                  <a:ext cx="4572000" cy="99270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7362" b="-128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1364726"/>
              </p:ext>
            </p:extLst>
          </p:nvPr>
        </p:nvGraphicFramePr>
        <p:xfrm>
          <a:off x="4183186" y="3429000"/>
          <a:ext cx="4808414" cy="3055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3399" y="3258234"/>
                <a:ext cx="25348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sz="3600" i="1">
                        <a:latin typeface="Cambria Math"/>
                      </a:rPr>
                      <m:t>(</m:t>
                    </m:r>
                    <m:r>
                      <a:rPr lang="en-US" sz="3600" b="0" i="1" smtClean="0">
                        <a:latin typeface="Cambria Math"/>
                      </a:rPr>
                      <m:t>𝑥</m:t>
                    </m:r>
                    <m:r>
                      <a:rPr lang="en-US" sz="36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600" dirty="0" smtClean="0"/>
                  <a:t> = </a:t>
                </a:r>
                <a:endParaRPr lang="en-US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" y="3258234"/>
                <a:ext cx="2534897" cy="646331"/>
              </a:xfrm>
              <a:prstGeom prst="rect">
                <a:avLst/>
              </a:prstGeom>
              <a:blipFill rotWithShape="1">
                <a:blip r:embed="rId5"/>
                <a:stretch>
                  <a:fillRect t="-14019" b="-33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76200" y="3321733"/>
            <a:ext cx="4419599" cy="3269725"/>
            <a:chOff x="5562600" y="4156192"/>
            <a:chExt cx="3279698" cy="3269725"/>
          </a:xfrm>
        </p:grpSpPr>
        <p:sp>
          <p:nvSpPr>
            <p:cNvPr id="12" name="Rectangle 11"/>
            <p:cNvSpPr/>
            <p:nvPr/>
          </p:nvSpPr>
          <p:spPr>
            <a:xfrm>
              <a:off x="5562600" y="4156192"/>
              <a:ext cx="1066800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9200" dirty="0"/>
                <a:t>{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239383" y="4880092"/>
                  <a:ext cx="2602915" cy="25458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/>
                    <a:t>0, if 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/>
                        </a:rPr>
                        <m:t>≤</m:t>
                      </m:r>
                      <m:r>
                        <a:rPr lang="en-US" sz="2800" b="0" i="1" dirty="0" smtClean="0">
                          <a:latin typeface="Cambria Math"/>
                        </a:rPr>
                        <m:t>𝑎</m:t>
                      </m:r>
                    </m:oMath>
                  </a14:m>
                  <a:r>
                    <a:rPr lang="en-US" sz="2800" dirty="0" smtClean="0"/>
                    <a:t> </a:t>
                  </a:r>
                </a:p>
                <a:p>
                  <a:r>
                    <a:rPr lang="en-US" sz="2800" dirty="0" smtClean="0"/>
                    <a:t>1, if 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𝑥</m:t>
                      </m:r>
                      <m:r>
                        <a:rPr lang="en-US" sz="2800" b="0" i="1" dirty="0" smtClean="0">
                          <a:latin typeface="Cambria Math"/>
                        </a:rPr>
                        <m:t>≥</m:t>
                      </m:r>
                      <m:r>
                        <a:rPr lang="en-US" sz="2800" b="0" i="1" dirty="0" smtClean="0">
                          <a:latin typeface="Cambria Math"/>
                        </a:rPr>
                        <m:t>𝑏</m:t>
                      </m:r>
                      <m:r>
                        <a:rPr lang="en-US" sz="2800" i="1" dirty="0" smtClean="0">
                          <a:latin typeface="Cambria Math"/>
                        </a:rPr>
                        <m:t> </m:t>
                      </m:r>
                    </m:oMath>
                  </a14:m>
                  <a:endParaRPr lang="en-US" sz="2800" dirty="0" smtClean="0"/>
                </a:p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0" i="1" dirty="0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dirty="0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dirty="0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dirty="0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2800" b="0" i="1" dirty="0" smtClean="0">
                                      <a:latin typeface="Cambria Math"/>
                                    </a:rPr>
                                    <m:t> −</m:t>
                                  </m:r>
                                  <m:r>
                                    <a:rPr lang="en-US" sz="2800" b="0" i="1" dirty="0" smtClean="0">
                                      <a:latin typeface="Cambria Math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sz="2800" b="0" i="1" dirty="0" smtClean="0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en-US" sz="2800" b="0" i="1" dirty="0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800" b="0" i="1" dirty="0" smtClean="0"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2800" dirty="0" smtClean="0"/>
                    <a:t>, otherwise</a:t>
                  </a:r>
                </a:p>
                <a:p>
                  <a:endParaRPr lang="en-US" sz="2800" dirty="0"/>
                </a:p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𝑎</m:t>
                      </m:r>
                      <m:r>
                        <a:rPr lang="en-US" sz="2800" b="0" i="1" smtClean="0">
                          <a:latin typeface="Cambria Math"/>
                        </a:rPr>
                        <m:t>=0.19, </m:t>
                      </m:r>
                      <m:r>
                        <a:rPr lang="en-US" sz="2800" b="0" i="1" smtClean="0">
                          <a:latin typeface="Cambria Math"/>
                        </a:rPr>
                        <m:t>𝑏</m:t>
                      </m:r>
                      <m:r>
                        <a:rPr lang="en-US" sz="2800" b="0" i="1" smtClean="0">
                          <a:latin typeface="Cambria Math"/>
                        </a:rPr>
                        <m:t>=0.5095</m:t>
                      </m:r>
                    </m:oMath>
                  </a14:m>
                  <a:r>
                    <a:rPr lang="en-US" sz="2800" dirty="0" smtClean="0"/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9383" y="4880092"/>
                  <a:ext cx="2602915" cy="254582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3478" t="-21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9796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Graphic spid="9" grpId="0">
        <p:bldAsOne/>
      </p:bldGraphic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Analysis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105400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 </m:t>
                    </m:r>
                  </m:oMath>
                </a14:m>
                <a:r>
                  <a:rPr lang="en-US" dirty="0" smtClean="0"/>
                  <a:t>cluster constructed at pivoting step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set of vertices left before pivoting step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105400"/>
              </a:xfrm>
              <a:blipFill rotWithShape="1">
                <a:blip r:embed="rId2"/>
                <a:stretch>
                  <a:fillRect t="-1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228600" y="3352799"/>
            <a:ext cx="8382000" cy="2616201"/>
            <a:chOff x="228600" y="3352799"/>
            <a:chExt cx="8382000" cy="2616201"/>
          </a:xfrm>
        </p:grpSpPr>
        <p:sp>
          <p:nvSpPr>
            <p:cNvPr id="4" name="Oval 3"/>
            <p:cNvSpPr/>
            <p:nvPr/>
          </p:nvSpPr>
          <p:spPr>
            <a:xfrm>
              <a:off x="990600" y="3352800"/>
              <a:ext cx="7620000" cy="2590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187700" y="3378200"/>
              <a:ext cx="5422900" cy="25908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724400" y="3378200"/>
              <a:ext cx="3886200" cy="25908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28600" y="3352799"/>
                  <a:ext cx="24003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dirty="0" smtClean="0">
                            <a:latin typeface="Cambria Math"/>
                          </a:rPr>
                          <m:t>=</m:t>
                        </m:r>
                        <m:r>
                          <a:rPr lang="en-US" sz="3200" b="0" i="1" dirty="0" smtClean="0">
                            <a:latin typeface="Cambria Math"/>
                          </a:rPr>
                          <m:t>𝑉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" y="3352799"/>
                  <a:ext cx="2400300" cy="5847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362200" y="3352800"/>
                  <a:ext cx="24003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200" y="3352800"/>
                  <a:ext cx="2400300" cy="5847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752850" y="3352800"/>
                  <a:ext cx="24003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2850" y="3352800"/>
                  <a:ext cx="2400300" cy="5847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714500" y="4355812"/>
                  <a:ext cx="914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4500" y="4355812"/>
                  <a:ext cx="914400" cy="5847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562350" y="4355812"/>
                  <a:ext cx="914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2350" y="4355812"/>
                  <a:ext cx="914400" cy="58477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153150" y="4381212"/>
                  <a:ext cx="914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3150" y="4381212"/>
                  <a:ext cx="914400" cy="5847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3430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69454" y="2819400"/>
                <a:ext cx="8686800" cy="4572000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/>
                      </a:rPr>
                      <m:t>𝐴𝐿</m:t>
                    </m:r>
                    <m:sSub>
                      <m:sSubPr>
                        <m:ctrlPr>
                          <a:rPr lang="en-US" sz="40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4000" i="1" dirty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4000" i="1" dirty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4000" b="0" i="1" dirty="0" smtClean="0">
                        <a:latin typeface="Cambria Math"/>
                      </a:rPr>
                      <m:t>=</m:t>
                    </m:r>
                  </m:oMath>
                </a14:m>
                <a:endParaRPr lang="en-US" sz="40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i="1" dirty="0">
                                  <a:latin typeface="Cambria Math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i="1" dirty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𝐸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eqArr>
                        </m:sub>
                        <m:sup/>
                        <m:e>
                          <m:d>
                            <m:dPr>
                              <m:ctrlPr>
                                <a:rPr lang="en-US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latin typeface="Cambria Math"/>
                                </a:rPr>
                                <m:t>𝟙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∉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 dirty="0">
                                  <a:latin typeface="Cambria Math"/>
                                </a:rPr>
                                <m:t> +</m:t>
                              </m:r>
                              <m:r>
                                <a:rPr lang="en-US" b="1" i="1" dirty="0">
                                  <a:latin typeface="Cambria Math"/>
                                </a:rPr>
                                <m:t>𝟙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∉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𝑣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i="1" dirty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i="1" dirty="0">
                                  <a:latin typeface="Cambria Math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i="1" dirty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/>
                                </a:rPr>
                                <m:t>∉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𝐸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eqArr>
                        </m:sub>
                        <m:sup/>
                        <m:e>
                          <m:r>
                            <a:rPr lang="en-US" b="1" i="1" dirty="0">
                              <a:latin typeface="Cambria Math"/>
                            </a:rPr>
                            <m:t>𝟙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i="1" dirty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𝐿</m:t>
                    </m:r>
                    <m:sSub>
                      <m:sSubPr>
                        <m:ctrlPr>
                          <a:rPr lang="en-US" sz="4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40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4000" b="0" i="1" smtClean="0">
                        <a:latin typeface="Cambria Math"/>
                      </a:rPr>
                      <m:t>=</m:t>
                    </m:r>
                  </m:oMath>
                </a14:m>
                <a:endParaRPr lang="en-US" sz="40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i="1" dirty="0">
                                  <a:latin typeface="Cambria Math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i="1" dirty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𝐸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eqArr>
                        </m:sub>
                        <m:sup/>
                        <m:e>
                          <m:r>
                            <a:rPr lang="en-US" b="1" i="1" dirty="0">
                              <a:latin typeface="Cambria Math"/>
                            </a:rPr>
                            <m:t>𝟙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𝑜𝑟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sSub>
                        <m:sSubPr>
                          <m:ctrlPr>
                            <a:rPr lang="en-US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𝑢𝑣</m:t>
                          </m:r>
                        </m:sub>
                      </m:sSub>
                      <m:r>
                        <a:rPr lang="en-US" b="0" i="1" dirty="0" smtClean="0">
                          <a:latin typeface="Cambria Math"/>
                        </a:rPr>
                        <m:t>+</m:t>
                      </m:r>
                      <m:r>
                        <a:rPr lang="en-US" i="1" dirty="0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i="1" dirty="0">
                                  <a:latin typeface="Cambria Math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i="1" dirty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/>
                                </a:rPr>
                                <m:t>∉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𝐸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eqArr>
                        </m:sub>
                        <m:sup/>
                        <m:e>
                          <m:r>
                            <a:rPr lang="en-US" b="1" i="1" dirty="0">
                              <a:latin typeface="Cambria Math"/>
                            </a:rPr>
                            <m:t>𝟙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𝑜𝑟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 dirty="0">
                              <a:latin typeface="Cambria Math"/>
                            </a:rPr>
                            <m:t> (1 −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/>
                                </a:rPr>
                                <m:t>𝑢𝑣</m:t>
                              </m:r>
                            </m:sub>
                          </m:sSub>
                          <m:r>
                            <a:rPr lang="en-US" i="1" dirty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Suffices to show: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𝐴𝐿</m:t>
                        </m:r>
                        <m:sSub>
                          <m:sSubPr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𝜶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𝐿</m:t>
                        </m:r>
                        <m:sSub>
                          <m:sSubPr>
                            <m:ctrlPr>
                              <a:rPr lang="en-US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b="1" i="0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𝐴𝐿𝐺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/>
                              </a:rPr>
                              <m:t>𝐴𝐿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i="1">
                        <a:latin typeface="Cambria Math"/>
                      </a:rPr>
                      <m:t>≤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𝜶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sub>
                          <m:sup/>
                          <m:e>
                            <m:r>
                              <a:rPr lang="en-US" i="1" dirty="0">
                                <a:latin typeface="Cambria Math"/>
                              </a:rPr>
                              <m:t>𝐿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𝜶</m:t>
                    </m:r>
                    <m:r>
                      <a:rPr lang="en-US" b="1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𝐿𝑃</m:t>
                    </m:r>
                  </m:oMath>
                </a14:m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9454" y="2819400"/>
                <a:ext cx="8686800" cy="4572000"/>
              </a:xfrm>
              <a:blipFill rotWithShape="1">
                <a:blip r:embed="rId2"/>
                <a:stretch>
                  <a:fillRect l="-842" b="-4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434464" y="1160013"/>
            <a:ext cx="6499572" cy="1590477"/>
            <a:chOff x="922935" y="1513874"/>
            <a:chExt cx="7687665" cy="4158891"/>
          </a:xfrm>
        </p:grpSpPr>
        <p:sp>
          <p:nvSpPr>
            <p:cNvPr id="5" name="Oval 4"/>
            <p:cNvSpPr/>
            <p:nvPr/>
          </p:nvSpPr>
          <p:spPr>
            <a:xfrm>
              <a:off x="990600" y="3056566"/>
              <a:ext cx="7620000" cy="259079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642579" y="3081966"/>
              <a:ext cx="4968021" cy="259079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922935" y="1888574"/>
                  <a:ext cx="2400300" cy="803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2935" y="1888574"/>
                  <a:ext cx="2400300" cy="80309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7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126590" y="1513874"/>
                  <a:ext cx="2400300" cy="803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3200" b="0" i="1" dirty="0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6590" y="1513874"/>
                  <a:ext cx="2400300" cy="80309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686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195808" y="3581013"/>
                  <a:ext cx="914400" cy="803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808" y="3581013"/>
                  <a:ext cx="914400" cy="80309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7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Oval 14"/>
          <p:cNvSpPr/>
          <p:nvPr/>
        </p:nvSpPr>
        <p:spPr>
          <a:xfrm>
            <a:off x="3505200" y="1836245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923561" y="1836245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endCxn id="16" idx="2"/>
          </p:cNvCxnSpPr>
          <p:nvPr/>
        </p:nvCxnSpPr>
        <p:spPr>
          <a:xfrm flipV="1">
            <a:off x="3733800" y="1950545"/>
            <a:ext cx="1189761" cy="127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2380753" y="2242388"/>
            <a:ext cx="1311656" cy="241300"/>
            <a:chOff x="2380753" y="1828261"/>
            <a:chExt cx="1311656" cy="241300"/>
          </a:xfrm>
        </p:grpSpPr>
        <p:sp>
          <p:nvSpPr>
            <p:cNvPr id="18" name="Oval 17"/>
            <p:cNvSpPr/>
            <p:nvPr/>
          </p:nvSpPr>
          <p:spPr>
            <a:xfrm>
              <a:off x="2380753" y="1828261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463809" y="1840961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609353" y="1955261"/>
              <a:ext cx="854456" cy="0"/>
            </a:xfrm>
            <a:prstGeom prst="line">
              <a:avLst/>
            </a:prstGeom>
            <a:ln w="381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954732" y="1935165"/>
                <a:ext cx="990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 dirty="0">
                              <a:latin typeface="Cambria Math"/>
                            </a:rPr>
                            <m:t>𝑢𝑣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732" y="1935165"/>
                <a:ext cx="990600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525486" y="1869811"/>
                <a:ext cx="990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dirty="0" smtClean="0">
                              <a:latin typeface="Cambria Math"/>
                            </a:rPr>
                            <m:t>1−</m:t>
                          </m:r>
                          <m:r>
                            <a:rPr lang="en-US" sz="2200" i="1" dirty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i="1" dirty="0">
                              <a:latin typeface="Cambria Math"/>
                            </a:rPr>
                            <m:t>𝑢𝑣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486" y="1869811"/>
                <a:ext cx="990600" cy="430887"/>
              </a:xfrm>
              <a:prstGeom prst="rect">
                <a:avLst/>
              </a:prstGeom>
              <a:blipFill rotWithShape="1">
                <a:blip r:embed="rId7"/>
                <a:stretch>
                  <a:fillRect r="-4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005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 animBg="1"/>
      <p:bldP spid="16" grpId="0" animBg="1"/>
      <p:bldP spid="2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Triangle-Based Analysis: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95400"/>
                <a:ext cx="9144000" cy="29718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𝐴𝐿</m:t>
                    </m:r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𝒘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/>
                          </a:rPr>
                          <m:t>𝒖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b="1" i="1" dirty="0" smtClean="0"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dirty="0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a:rPr lang="en-US" b="0" i="1" dirty="0" smtClean="0">
                              <a:latin typeface="Cambria Math"/>
                            </a:rPr>
                            <m:t>𝔼</m:t>
                          </m:r>
                        </m:fName>
                        <m:e>
                          <m:d>
                            <m:dPr>
                              <m:begChr m:val="["/>
                              <m:endChr m:val="|"/>
                              <m:ctrlPr>
                                <a:rPr lang="en-US" b="0" i="1" dirty="0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𝑒𝑟𝑟𝑜𝑟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𝑜𝑛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dirty="0" smtClean="0">
                                      <a:latin typeface="Cambria Math"/>
                                    </a:rPr>
                                    <m:t>𝒖</m:t>
                                  </m:r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 i="1" dirty="0" smtClean="0">
                                      <a:latin typeface="Cambria Math"/>
                                    </a:rPr>
                                    <m:t>𝒗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dirty="0" smtClean="0">
                          <a:latin typeface="Cambria Math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𝒑</m:t>
                      </m:r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𝒘</m:t>
                      </m:r>
                      <m:r>
                        <a:rPr lang="en-US" b="0" i="1" dirty="0" smtClean="0">
                          <a:latin typeface="Cambria Math"/>
                        </a:rPr>
                        <m:t>; </m:t>
                      </m:r>
                      <m:r>
                        <a:rPr lang="en-US" b="1" i="1" dirty="0" smtClean="0">
                          <a:latin typeface="Cambria Math"/>
                        </a:rPr>
                        <m:t>𝒖</m:t>
                      </m:r>
                      <m:r>
                        <a:rPr lang="en-US" b="0" i="1" dirty="0" smtClean="0">
                          <a:latin typeface="Cambria Math"/>
                        </a:rPr>
                        <m:t>≠ </m:t>
                      </m:r>
                      <m:r>
                        <a:rPr lang="en-US" b="1" i="1" dirty="0" smtClean="0">
                          <a:latin typeface="Cambria Math"/>
                        </a:rPr>
                        <m:t>𝒗</m:t>
                      </m:r>
                      <m:r>
                        <a:rPr lang="en-US" b="0" i="1" dirty="0" smtClean="0">
                          <a:latin typeface="Cambria Math"/>
                        </a:rPr>
                        <m:t>, </m:t>
                      </m:r>
                      <m:r>
                        <a:rPr lang="en-US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𝒘</m:t>
                      </m:r>
                      <m:r>
                        <a:rPr lang="en-US" b="0" i="1" dirty="0" smtClean="0">
                          <a:latin typeface="Cambria Math"/>
                        </a:rPr>
                        <m:t>∈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dirty="0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i="1" dirty="0" smtClean="0">
                    <a:latin typeface="Cambria Math"/>
                  </a:rPr>
                  <a:t>= </a:t>
                </a:r>
              </a:p>
              <a:p>
                <a:endParaRPr lang="en-US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95400"/>
                <a:ext cx="9144000" cy="2971800"/>
              </a:xfrm>
              <a:blipFill rotWithShape="1">
                <a:blip r:embed="rId2"/>
                <a:stretch>
                  <a:fillRect l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38906" y="2438400"/>
            <a:ext cx="13129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/>
              <a:t>{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42998" y="2746177"/>
                <a:ext cx="768447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𝒘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𝒖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1 −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𝒘</m:t>
                                </m:r>
                                <m:r>
                                  <a:rPr lang="en-US" sz="2400" b="1" i="1">
                                    <a:latin typeface="Cambria Math"/>
                                  </a:rPr>
                                  <m:t>𝒗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𝒘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𝒗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20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1 −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𝒘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00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800" dirty="0"/>
                  <a:t>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𝒖</m:t>
                        </m:r>
                        <m:r>
                          <a:rPr lang="en-US" sz="2800" i="1" dirty="0" err="1">
                            <a:latin typeface="Cambria Math"/>
                          </a:rPr>
                          <m:t>,</m:t>
                        </m:r>
                        <m:r>
                          <a:rPr lang="en-US" sz="2800" b="1" i="1" dirty="0" err="1"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∈</m:t>
                    </m:r>
                    <m:r>
                      <a:rPr lang="en-US" sz="2800" b="0" i="1" dirty="0" smtClean="0">
                        <a:latin typeface="Cambria Math"/>
                      </a:rPr>
                      <m:t>𝐸</m:t>
                    </m:r>
                  </m:oMath>
                </a14:m>
                <a:endParaRPr lang="en-US" sz="28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𝒘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𝒖</m:t>
                        </m:r>
                      </m:sub>
                    </m:sSub>
                  </m:oMath>
                </a14:m>
                <a:r>
                  <a:rPr lang="en-US" sz="2800" dirty="0" smtClean="0"/>
                  <a:t>)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𝒘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  <a:r>
                  <a:rPr lang="en-US" sz="2800" dirty="0" smtClean="0"/>
                  <a:t>,				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𝒖</m:t>
                        </m:r>
                        <m:r>
                          <a:rPr lang="en-US" sz="2800" i="1" dirty="0" err="1">
                            <a:latin typeface="Cambria Math"/>
                          </a:rPr>
                          <m:t>,</m:t>
                        </m:r>
                        <m:r>
                          <a:rPr lang="en-US" sz="2800" b="1" i="1" dirty="0" err="1"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∉</m:t>
                    </m:r>
                    <m:r>
                      <a:rPr lang="en-US" sz="2800" b="0" i="1" dirty="0" smtClean="0">
                        <a:latin typeface="Cambria Math"/>
                      </a:rPr>
                      <m:t>𝐸</m:t>
                    </m:r>
                    <m:r>
                      <a:rPr lang="en-US" sz="2800" b="0" i="1" dirty="0" smtClean="0">
                        <a:latin typeface="Cambria Math"/>
                      </a:rPr>
                      <m:t>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98" y="2746177"/>
                <a:ext cx="7684477" cy="954107"/>
              </a:xfrm>
              <a:prstGeom prst="rect">
                <a:avLst/>
              </a:prstGeom>
              <a:blipFill rotWithShape="1">
                <a:blip r:embed="rId3"/>
                <a:stretch>
                  <a:fillRect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232636" y="4069923"/>
            <a:ext cx="2484901" cy="2329331"/>
            <a:chOff x="232636" y="4069923"/>
            <a:chExt cx="2484901" cy="2329331"/>
          </a:xfrm>
        </p:grpSpPr>
        <p:sp>
          <p:nvSpPr>
            <p:cNvPr id="20" name="Oval 19"/>
            <p:cNvSpPr/>
            <p:nvPr/>
          </p:nvSpPr>
          <p:spPr>
            <a:xfrm rot="1987577">
              <a:off x="854439" y="4069923"/>
              <a:ext cx="577117" cy="2329331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422267" y="4495800"/>
              <a:ext cx="228600" cy="228600"/>
            </a:xfrm>
            <a:prstGeom prst="ellipse">
              <a:avLst/>
            </a:prstGeom>
            <a:solidFill>
              <a:srgbClr val="7030A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51606" y="5698671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069967" y="5698671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933512" y="4139625"/>
                  <a:ext cx="41897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𝒘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3512" y="4139625"/>
                  <a:ext cx="418970" cy="5847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Connector 15"/>
            <p:cNvCxnSpPr>
              <a:endCxn id="14" idx="2"/>
            </p:cNvCxnSpPr>
            <p:nvPr/>
          </p:nvCxnSpPr>
          <p:spPr>
            <a:xfrm flipV="1">
              <a:off x="880206" y="5812971"/>
              <a:ext cx="1189761" cy="127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32636" y="5707167"/>
                  <a:ext cx="41897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𝒖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636" y="5707167"/>
                  <a:ext cx="418970" cy="5847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298567" y="5712034"/>
                  <a:ext cx="41897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𝒗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8567" y="5712034"/>
                  <a:ext cx="418970" cy="5847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/>
          <p:cNvGrpSpPr/>
          <p:nvPr/>
        </p:nvGrpSpPr>
        <p:grpSpPr>
          <a:xfrm>
            <a:off x="6404111" y="4071558"/>
            <a:ext cx="2484901" cy="2331836"/>
            <a:chOff x="6404111" y="4071558"/>
            <a:chExt cx="2484901" cy="2331836"/>
          </a:xfrm>
        </p:grpSpPr>
        <p:sp>
          <p:nvSpPr>
            <p:cNvPr id="21" name="Oval 20"/>
            <p:cNvSpPr/>
            <p:nvPr/>
          </p:nvSpPr>
          <p:spPr>
            <a:xfrm rot="1987577">
              <a:off x="6825323" y="4322965"/>
              <a:ext cx="1771220" cy="208042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93742" y="4427733"/>
              <a:ext cx="228600" cy="228600"/>
            </a:xfrm>
            <a:prstGeom prst="ellipse">
              <a:avLst/>
            </a:prstGeom>
            <a:solidFill>
              <a:srgbClr val="7030A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823081" y="5630604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8241442" y="5630604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7104987" y="4071558"/>
                  <a:ext cx="41897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𝒘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4987" y="4071558"/>
                  <a:ext cx="418970" cy="58477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404111" y="5639100"/>
                  <a:ext cx="41897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𝒖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4111" y="5639100"/>
                  <a:ext cx="418970" cy="5847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8470042" y="5643967"/>
                  <a:ext cx="41897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𝒗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0042" y="5643967"/>
                  <a:ext cx="418970" cy="58477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3091970" y="4139625"/>
            <a:ext cx="2484901" cy="2229551"/>
            <a:chOff x="3091970" y="4139625"/>
            <a:chExt cx="2484901" cy="2229551"/>
          </a:xfrm>
        </p:grpSpPr>
        <p:sp>
          <p:nvSpPr>
            <p:cNvPr id="29" name="Oval 28"/>
            <p:cNvSpPr/>
            <p:nvPr/>
          </p:nvSpPr>
          <p:spPr>
            <a:xfrm rot="19915823">
              <a:off x="4485120" y="4172861"/>
              <a:ext cx="577117" cy="2196315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281601" y="4495800"/>
              <a:ext cx="228600" cy="228600"/>
            </a:xfrm>
            <a:prstGeom prst="ellipse">
              <a:avLst/>
            </a:prstGeom>
            <a:solidFill>
              <a:srgbClr val="7030A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510940" y="5698671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929301" y="5698671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792846" y="4139625"/>
                  <a:ext cx="41897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𝒘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2846" y="4139625"/>
                  <a:ext cx="418970" cy="58477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Connector 33"/>
            <p:cNvCxnSpPr>
              <a:endCxn id="32" idx="2"/>
            </p:cNvCxnSpPr>
            <p:nvPr/>
          </p:nvCxnSpPr>
          <p:spPr>
            <a:xfrm flipV="1">
              <a:off x="3739540" y="5812971"/>
              <a:ext cx="1189761" cy="127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3091970" y="5707167"/>
                  <a:ext cx="41897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𝒖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1970" y="5707167"/>
                  <a:ext cx="418970" cy="58477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5157901" y="5712034"/>
                  <a:ext cx="41897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𝒗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7901" y="5712034"/>
                  <a:ext cx="418970" cy="58477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3267750" y="2667000"/>
            <a:ext cx="2484901" cy="2157184"/>
            <a:chOff x="6404111" y="4071558"/>
            <a:chExt cx="2484901" cy="2157184"/>
          </a:xfrm>
        </p:grpSpPr>
        <p:sp>
          <p:nvSpPr>
            <p:cNvPr id="42" name="Oval 41"/>
            <p:cNvSpPr/>
            <p:nvPr/>
          </p:nvSpPr>
          <p:spPr>
            <a:xfrm>
              <a:off x="7593742" y="4427733"/>
              <a:ext cx="228600" cy="228600"/>
            </a:xfrm>
            <a:prstGeom prst="ellipse">
              <a:avLst/>
            </a:prstGeom>
            <a:solidFill>
              <a:srgbClr val="7030A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823081" y="5630604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8241442" y="5630604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7104987" y="4071558"/>
                  <a:ext cx="41897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𝒘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4987" y="4071558"/>
                  <a:ext cx="418970" cy="58477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6404111" y="5639100"/>
                  <a:ext cx="41897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𝒖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4111" y="5639100"/>
                  <a:ext cx="418970" cy="58477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8470042" y="5643967"/>
                  <a:ext cx="41897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𝒗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0042" y="5643967"/>
                  <a:ext cx="418970" cy="58477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0089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Triangle-Based Analysis: </a:t>
            </a:r>
            <a:r>
              <a:rPr lang="en-US" dirty="0" smtClean="0">
                <a:solidFill>
                  <a:srgbClr val="0070C0"/>
                </a:solidFill>
              </a:rPr>
              <a:t>LP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1"/>
                <a:ext cx="9601200" cy="266186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𝐿𝑃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𝒘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dirty="0">
                            <a:latin typeface="Cambria Math"/>
                          </a:rPr>
                          <m:t>𝒖</m:t>
                        </m:r>
                        <m:r>
                          <a:rPr lang="en-US" i="1" dirty="0">
                            <a:latin typeface="Cambria Math"/>
                          </a:rPr>
                          <m:t>,</m:t>
                        </m:r>
                        <m:r>
                          <a:rPr lang="en-US" b="1" i="1" dirty="0"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=</m:t>
                    </m:r>
                  </m:oMath>
                </a14:m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000" i="1" dirty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a:rPr lang="en-US" sz="3000" i="1" dirty="0">
                              <a:latin typeface="Cambria Math"/>
                            </a:rPr>
                            <m:t>𝔼</m:t>
                          </m:r>
                        </m:fName>
                        <m:e>
                          <m:d>
                            <m:dPr>
                              <m:begChr m:val="["/>
                              <m:endChr m:val="|"/>
                              <m:ctrlPr>
                                <a:rPr lang="en-US" sz="30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3000" i="1" dirty="0">
                                  <a:latin typeface="Cambria Math"/>
                                </a:rPr>
                                <m:t>𝐿𝑃</m:t>
                              </m:r>
                              <m:r>
                                <a:rPr lang="en-US" sz="3000" i="1" dirty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000" i="1" dirty="0">
                                  <a:latin typeface="Cambria Math"/>
                                </a:rPr>
                                <m:t>𝑐𝑜𝑛𝑡𝑟𝑖𝑏𝑢𝑡𝑖𝑜𝑛</m:t>
                              </m:r>
                              <m:r>
                                <a:rPr lang="en-US" sz="3000" i="1" dirty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000" i="1" dirty="0">
                                  <a:latin typeface="Cambria Math"/>
                                </a:rPr>
                                <m:t>𝑜𝑓</m:t>
                              </m:r>
                              <m:r>
                                <a:rPr lang="en-US" sz="3000" i="1" dirty="0"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3000" i="1" dirty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b="1" i="1" dirty="0">
                                      <a:latin typeface="Cambria Math"/>
                                    </a:rPr>
                                    <m:t>𝒖</m:t>
                                  </m:r>
                                  <m:r>
                                    <a:rPr lang="en-US" sz="3000" i="1" dirty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3000" b="1" i="1" dirty="0">
                                      <a:latin typeface="Cambria Math"/>
                                    </a:rPr>
                                    <m:t>𝒗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3000" i="1" dirty="0">
                          <a:latin typeface="Cambria Math"/>
                        </a:rPr>
                        <m:t> </m:t>
                      </m:r>
                      <m:r>
                        <a:rPr lang="en-US" sz="3000" b="1" i="1" dirty="0">
                          <a:solidFill>
                            <a:srgbClr val="7030A0"/>
                          </a:solidFill>
                          <a:latin typeface="Cambria Math"/>
                        </a:rPr>
                        <m:t>𝒑</m:t>
                      </m:r>
                      <m:r>
                        <a:rPr lang="en-US" sz="3000" i="1" dirty="0">
                          <a:latin typeface="Cambria Math"/>
                        </a:rPr>
                        <m:t>=</m:t>
                      </m:r>
                      <m:r>
                        <a:rPr lang="en-US" sz="3000" b="1" i="1" dirty="0">
                          <a:solidFill>
                            <a:srgbClr val="7030A0"/>
                          </a:solidFill>
                          <a:latin typeface="Cambria Math"/>
                        </a:rPr>
                        <m:t>𝒘</m:t>
                      </m:r>
                      <m:r>
                        <a:rPr lang="en-US" sz="3000" i="1" dirty="0">
                          <a:latin typeface="Cambria Math"/>
                        </a:rPr>
                        <m:t>;</m:t>
                      </m:r>
                      <m:r>
                        <a:rPr lang="en-US" sz="3000" b="1" i="1" dirty="0">
                          <a:latin typeface="Cambria Math"/>
                        </a:rPr>
                        <m:t>𝒖</m:t>
                      </m:r>
                      <m:r>
                        <a:rPr lang="en-US" sz="3000" i="1" dirty="0">
                          <a:latin typeface="Cambria Math"/>
                        </a:rPr>
                        <m:t>≠</m:t>
                      </m:r>
                      <m:r>
                        <a:rPr lang="en-US" sz="3000" b="1" i="1" dirty="0">
                          <a:latin typeface="Cambria Math"/>
                        </a:rPr>
                        <m:t>𝒗</m:t>
                      </m:r>
                      <m:r>
                        <a:rPr lang="en-US" sz="3000" i="1" dirty="0">
                          <a:latin typeface="Cambria Math"/>
                        </a:rPr>
                        <m:t>, </m:t>
                      </m:r>
                      <m:r>
                        <a:rPr lang="en-US" sz="3000" b="1" i="1" dirty="0">
                          <a:solidFill>
                            <a:srgbClr val="7030A0"/>
                          </a:solidFill>
                          <a:latin typeface="Cambria Math"/>
                        </a:rPr>
                        <m:t>𝒘</m:t>
                      </m:r>
                      <m:r>
                        <a:rPr lang="en-US" sz="3000" i="1" dirty="0">
                          <a:latin typeface="Cambria Math"/>
                        </a:rPr>
                        <m:t>∈</m:t>
                      </m:r>
                      <m:sSub>
                        <m:sSubPr>
                          <m:ctrlPr>
                            <a:rPr lang="en-US" sz="3000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000" i="1" dirty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3000" i="1" dirty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3000" i="1" dirty="0">
                          <a:latin typeface="Cambria Math"/>
                        </a:rPr>
                        <m:t> ]</m:t>
                      </m:r>
                    </m:oMath>
                  </m:oMathPara>
                </a14:m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i="1" dirty="0" smtClean="0">
                    <a:latin typeface="Cambria Math"/>
                  </a:rPr>
                  <a:t>=</a:t>
                </a:r>
                <a:endParaRPr lang="en-US" i="1" dirty="0">
                  <a:latin typeface="Cambria Math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1"/>
                <a:ext cx="9601200" cy="2661860"/>
              </a:xfrm>
              <a:blipFill rotWithShape="1">
                <a:blip r:embed="rId2"/>
                <a:stretch>
                  <a:fillRect l="-1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14400" y="3003152"/>
                <a:ext cx="876886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𝒘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𝒖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𝒘</m:t>
                                </m:r>
                                <m:r>
                                  <a:rPr lang="en-US" sz="2400" b="1" i="1">
                                    <a:latin typeface="Cambria Math"/>
                                  </a:rPr>
                                  <m:t>𝒗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𝒘</m:t>
                                </m:r>
                                <m:r>
                                  <a:rPr lang="en-US" sz="2400" b="1" i="1">
                                    <a:latin typeface="Cambria Math"/>
                                  </a:rPr>
                                  <m:t>𝒖</m:t>
                                </m:r>
                              </m:sub>
                            </m:sSub>
                          </m:e>
                        </m:d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𝒘</m:t>
                                </m:r>
                                <m:r>
                                  <a:rPr lang="en-US" sz="2400" b="1" i="1">
                                    <a:latin typeface="Cambria Math"/>
                                  </a:rPr>
                                  <m:t>𝒗</m:t>
                                </m:r>
                              </m:sub>
                            </m:sSub>
                          </m:e>
                        </m:d>
                      </m:e>
                    </m:d>
                    <m:sSub>
                      <m:sSubPr>
                        <m:ctrlPr>
                          <a:rPr lang="en-US" sz="2400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</a:rPr>
                          <m:t>𝒖𝒗</m:t>
                        </m:r>
                      </m:sub>
                    </m:sSub>
                    <m:r>
                      <a:rPr lang="en-US" sz="240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         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𝒖</m:t>
                        </m:r>
                        <m:r>
                          <a:rPr lang="en-US" sz="2800" i="1" dirty="0" err="1">
                            <a:latin typeface="Cambria Math"/>
                          </a:rPr>
                          <m:t>,</m:t>
                        </m:r>
                        <m:r>
                          <a:rPr lang="en-US" sz="2800" b="1" i="1" dirty="0" err="1"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∈</m:t>
                    </m:r>
                    <m:r>
                      <a:rPr lang="en-US" sz="2800" b="0" i="1" dirty="0" smtClean="0">
                        <a:latin typeface="Cambria Math"/>
                      </a:rPr>
                      <m:t>𝐸</m:t>
                    </m:r>
                  </m:oMath>
                </a14:m>
                <a:endParaRPr lang="en-US" sz="2800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𝒘</m:t>
                                </m:r>
                                <m:r>
                                  <a:rPr lang="en-US" sz="2400" b="1" i="1">
                                    <a:latin typeface="Cambria Math"/>
                                  </a:rPr>
                                  <m:t>𝒖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𝒘</m:t>
                                </m:r>
                                <m:r>
                                  <a:rPr lang="en-US" sz="2400" b="1" i="1">
                                    <a:latin typeface="Cambria Math"/>
                                  </a:rPr>
                                  <m:t>𝒗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𝒘</m:t>
                                </m:r>
                                <m:r>
                                  <a:rPr lang="en-US" sz="2400" b="1" i="1">
                                    <a:latin typeface="Cambria Math"/>
                                  </a:rPr>
                                  <m:t>𝒖</m:t>
                                </m:r>
                              </m:sub>
                            </m:sSub>
                          </m:e>
                        </m:d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𝒘</m:t>
                                </m:r>
                                <m:r>
                                  <a:rPr lang="en-US" sz="2400" b="1" i="1">
                                    <a:latin typeface="Cambria Math"/>
                                  </a:rPr>
                                  <m:t>𝒗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400" b="1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1</m:t>
                    </m:r>
                    <m:r>
                      <a:rPr lang="en-US" sz="2400" b="1" i="1" smtClean="0">
                        <a:latin typeface="Cambria Math"/>
                      </a:rPr>
                      <m:t> −</m:t>
                    </m:r>
                    <m:sSub>
                      <m:sSubPr>
                        <m:ctrlPr>
                          <a:rPr lang="en-US" sz="24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latin typeface="Cambria Math"/>
                          </a:rPr>
                          <m:t>𝒖𝒗</m:t>
                        </m:r>
                      </m:sub>
                    </m:sSub>
                    <m:r>
                      <a:rPr lang="en-US" sz="24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,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𝒖</m:t>
                        </m:r>
                        <m:r>
                          <a:rPr lang="en-US" sz="2800" i="1" dirty="0" err="1">
                            <a:latin typeface="Cambria Math"/>
                          </a:rPr>
                          <m:t>,</m:t>
                        </m:r>
                        <m:r>
                          <a:rPr lang="en-US" sz="2800" b="1" i="1" dirty="0" err="1"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∉</m:t>
                    </m:r>
                    <m:r>
                      <a:rPr lang="en-US" sz="2800" b="0" i="1" dirty="0" smtClean="0">
                        <a:latin typeface="Cambria Math"/>
                      </a:rPr>
                      <m:t>𝐸</m:t>
                    </m:r>
                    <m:r>
                      <a:rPr lang="en-US" sz="2800" b="0" i="1" dirty="0" smtClean="0">
                        <a:latin typeface="Cambria Math"/>
                      </a:rPr>
                      <m:t> 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003152"/>
                <a:ext cx="8768865" cy="954107"/>
              </a:xfrm>
              <a:prstGeom prst="rect">
                <a:avLst/>
              </a:prstGeom>
              <a:blipFill rotWithShape="1">
                <a:blip r:embed="rId3"/>
                <a:stretch>
                  <a:fillRect t="-6410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68572" y="2692400"/>
            <a:ext cx="13129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/>
              <a:t>{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32636" y="4069923"/>
            <a:ext cx="2484901" cy="2329331"/>
            <a:chOff x="232636" y="4069923"/>
            <a:chExt cx="2484901" cy="2329331"/>
          </a:xfrm>
        </p:grpSpPr>
        <p:sp>
          <p:nvSpPr>
            <p:cNvPr id="34" name="Oval 33"/>
            <p:cNvSpPr/>
            <p:nvPr/>
          </p:nvSpPr>
          <p:spPr>
            <a:xfrm rot="1987577">
              <a:off x="854439" y="4069923"/>
              <a:ext cx="577117" cy="2329331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422267" y="4495800"/>
              <a:ext cx="228600" cy="228600"/>
            </a:xfrm>
            <a:prstGeom prst="ellipse">
              <a:avLst/>
            </a:prstGeom>
            <a:solidFill>
              <a:srgbClr val="7030A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51606" y="5698671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069967" y="5698671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933512" y="4139625"/>
                  <a:ext cx="41897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𝒘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3512" y="4139625"/>
                  <a:ext cx="418970" cy="5847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Connector 38"/>
            <p:cNvCxnSpPr>
              <a:endCxn id="37" idx="2"/>
            </p:cNvCxnSpPr>
            <p:nvPr/>
          </p:nvCxnSpPr>
          <p:spPr>
            <a:xfrm flipV="1">
              <a:off x="880206" y="5812971"/>
              <a:ext cx="1189761" cy="127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232636" y="5707167"/>
                  <a:ext cx="41897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𝒖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636" y="5707167"/>
                  <a:ext cx="418970" cy="58477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2298567" y="5712034"/>
                  <a:ext cx="41897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𝒗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8567" y="5712034"/>
                  <a:ext cx="418970" cy="5847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/>
          <p:cNvGrpSpPr/>
          <p:nvPr/>
        </p:nvGrpSpPr>
        <p:grpSpPr>
          <a:xfrm>
            <a:off x="6404111" y="4071558"/>
            <a:ext cx="2484901" cy="2331836"/>
            <a:chOff x="6404111" y="4071558"/>
            <a:chExt cx="2484901" cy="2331836"/>
          </a:xfrm>
        </p:grpSpPr>
        <p:sp>
          <p:nvSpPr>
            <p:cNvPr id="43" name="Oval 42"/>
            <p:cNvSpPr/>
            <p:nvPr/>
          </p:nvSpPr>
          <p:spPr>
            <a:xfrm rot="1987577">
              <a:off x="6825323" y="4322965"/>
              <a:ext cx="1771220" cy="208042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7593742" y="4427733"/>
              <a:ext cx="228600" cy="228600"/>
            </a:xfrm>
            <a:prstGeom prst="ellipse">
              <a:avLst/>
            </a:prstGeom>
            <a:solidFill>
              <a:srgbClr val="7030A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6823081" y="5630604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8241442" y="5630604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7104987" y="4071558"/>
                  <a:ext cx="41897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𝒘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4987" y="4071558"/>
                  <a:ext cx="418970" cy="58477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6404111" y="5639100"/>
                  <a:ext cx="41897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𝒖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4111" y="5639100"/>
                  <a:ext cx="418970" cy="5847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8470042" y="5643967"/>
                  <a:ext cx="41897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𝒗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0042" y="5643967"/>
                  <a:ext cx="418970" cy="58477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/>
          <p:cNvGrpSpPr/>
          <p:nvPr/>
        </p:nvGrpSpPr>
        <p:grpSpPr>
          <a:xfrm>
            <a:off x="3091970" y="4139625"/>
            <a:ext cx="2484901" cy="2229551"/>
            <a:chOff x="3091970" y="4139625"/>
            <a:chExt cx="2484901" cy="2229551"/>
          </a:xfrm>
        </p:grpSpPr>
        <p:sp>
          <p:nvSpPr>
            <p:cNvPr id="51" name="Oval 50"/>
            <p:cNvSpPr/>
            <p:nvPr/>
          </p:nvSpPr>
          <p:spPr>
            <a:xfrm rot="19915823">
              <a:off x="4485120" y="4172861"/>
              <a:ext cx="577117" cy="2196315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4281601" y="4495800"/>
              <a:ext cx="228600" cy="228600"/>
            </a:xfrm>
            <a:prstGeom prst="ellipse">
              <a:avLst/>
            </a:prstGeom>
            <a:solidFill>
              <a:srgbClr val="7030A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510940" y="5698671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929301" y="5698671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3792846" y="4139625"/>
                  <a:ext cx="41897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𝒘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2846" y="4139625"/>
                  <a:ext cx="418970" cy="58477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Connector 55"/>
            <p:cNvCxnSpPr>
              <a:endCxn id="54" idx="2"/>
            </p:cNvCxnSpPr>
            <p:nvPr/>
          </p:nvCxnSpPr>
          <p:spPr>
            <a:xfrm flipV="1">
              <a:off x="3739540" y="5812971"/>
              <a:ext cx="1189761" cy="127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3091970" y="5707167"/>
                  <a:ext cx="41897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𝒖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1970" y="5707167"/>
                  <a:ext cx="418970" cy="58477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5157901" y="5712034"/>
                  <a:ext cx="41897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𝒗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7901" y="5712034"/>
                  <a:ext cx="418970" cy="58477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9" name="Straight Connector 58"/>
          <p:cNvCxnSpPr/>
          <p:nvPr/>
        </p:nvCxnSpPr>
        <p:spPr>
          <a:xfrm flipV="1">
            <a:off x="7051681" y="5712034"/>
            <a:ext cx="1189761" cy="127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199531" y="5862347"/>
                <a:ext cx="6564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>
                              <a:latin typeface="Cambria Math"/>
                            </a:rPr>
                            <m:t>𝒖𝒗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531" y="5862347"/>
                <a:ext cx="656493" cy="584775"/>
              </a:xfrm>
              <a:prstGeom prst="rect">
                <a:avLst/>
              </a:prstGeom>
              <a:blipFill rotWithShape="1">
                <a:blip r:embed="rId13"/>
                <a:stretch>
                  <a:fillRect r="-7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991453" y="5862347"/>
                <a:ext cx="6564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>
                              <a:latin typeface="Cambria Math"/>
                            </a:rPr>
                            <m:t>𝒖𝒗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453" y="5862347"/>
                <a:ext cx="656493" cy="584775"/>
              </a:xfrm>
              <a:prstGeom prst="rect">
                <a:avLst/>
              </a:prstGeom>
              <a:blipFill rotWithShape="1">
                <a:blip r:embed="rId14"/>
                <a:stretch>
                  <a:fillRect r="-7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318314" y="5862347"/>
                <a:ext cx="6564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>
                              <a:latin typeface="Cambria Math"/>
                            </a:rPr>
                            <m:t>𝒖𝒗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314" y="5862347"/>
                <a:ext cx="656493" cy="584775"/>
              </a:xfrm>
              <a:prstGeom prst="rect">
                <a:avLst/>
              </a:prstGeom>
              <a:blipFill rotWithShape="1">
                <a:blip r:embed="rId15"/>
                <a:stretch>
                  <a:fillRect r="-6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398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0" grpId="0"/>
      <p:bldP spid="61" grpId="0"/>
      <p:bldP spid="6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Triangle-Based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𝐴𝐿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𝒕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latin typeface="Cambria Math"/>
                          </a:rPr>
                          <m:t>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latin typeface="Cambria Math"/>
                          </a:rPr>
                          <m:t>𝒗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sub>
                      <m:sup/>
                      <m:e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|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naryPr>
                              <m:sub>
                                <m:r>
                                  <a:rPr lang="en-US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𝒘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∈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𝐴𝐿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𝒘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𝒖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</m:d>
                              </m:e>
                            </m:nary>
                          </m:e>
                        </m:d>
                      </m:e>
                    </m:nary>
                    <m:r>
                      <a:rPr lang="en-US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0" smtClean="0">
                            <a:latin typeface="Cambria Math"/>
                          </a:rPr>
                          <m:t>2|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t</m:t>
                            </m:r>
                          </m:sub>
                        </m:sSub>
                        <m:r>
                          <a:rPr lang="en-US" b="0" i="0" smtClean="0">
                            <a:latin typeface="Cambria Math"/>
                          </a:rPr>
                          <m:t>|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≠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𝐴𝐿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𝒘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/>
                              </a:rPr>
                              <m:t>𝒖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𝒗</m:t>
                            </m:r>
                          </m:e>
                        </m:d>
                      </m:e>
                    </m:nary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𝐿𝑃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𝒕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b="1" i="1">
                            <a:latin typeface="Cambria Math"/>
                          </a:rPr>
                          <m:t>𝒖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latin typeface="Cambria Math"/>
                          </a:rPr>
                          <m:t>𝒗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sub>
                      <m:sup/>
                      <m:e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|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naryPr>
                              <m:sub>
                                <m:r>
                                  <a:rPr lang="en-US" b="1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𝒘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 ∈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𝐿𝑃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</a:rPr>
                                      <m:t>𝒘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𝒖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</m:d>
                              </m:e>
                            </m:nary>
                          </m:e>
                        </m:d>
                      </m:e>
                    </m:nary>
                    <m:r>
                      <a:rPr lang="en-US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2|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</m:t>
                            </m:r>
                          </m:sub>
                        </m:sSub>
                        <m:r>
                          <a:rPr lang="en-US">
                            <a:latin typeface="Cambria Math"/>
                          </a:rPr>
                          <m:t>|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𝑤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≠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𝐿𝑃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𝒘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/>
                              </a:rPr>
                              <m:t>𝒖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𝒗</m:t>
                            </m:r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b="0" dirty="0" smtClean="0"/>
                  <a:t>Suffices to show that for all triangles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</a:rPr>
                      <m:t>𝒖</m:t>
                    </m:r>
                    <m:r>
                      <a:rPr lang="en-US" b="1" i="1" dirty="0" smtClean="0">
                        <a:latin typeface="Cambria Math"/>
                      </a:rPr>
                      <m:t>,</m:t>
                    </m:r>
                    <m:r>
                      <a:rPr lang="en-US" b="1" i="1" dirty="0" smtClean="0">
                        <a:latin typeface="Cambria Math"/>
                      </a:rPr>
                      <m:t>𝒗</m:t>
                    </m:r>
                    <m:r>
                      <a:rPr lang="en-US" b="1" i="1" dirty="0" smtClean="0">
                        <a:latin typeface="Cambria Math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𝒘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b="0" dirty="0" smtClean="0"/>
              </a:p>
              <a:p>
                <a:pPr marL="0" indent="0" algn="ctr">
                  <a:buNone/>
                </a:pP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𝐴𝐿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𝒖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i="1" dirty="0" smtClean="0">
                        <a:latin typeface="Cambria Math"/>
                      </a:rPr>
                      <m:t>≤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𝜶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𝐿𝑃</m:t>
                        </m:r>
                      </m:e>
                      <m:sub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𝒖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latin typeface="Cambria Math"/>
                          </a:rPr>
                          <m:t>𝒗</m:t>
                        </m:r>
                      </m:e>
                    </m:d>
                  </m:oMath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489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Triangle-Based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</a:t>
                </a:r>
                <a:r>
                  <a:rPr lang="en-US" dirty="0"/>
                  <a:t>all triangles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b="1" i="1" dirty="0">
                        <a:latin typeface="Cambria Math"/>
                      </a:rPr>
                      <m:t>𝒖</m:t>
                    </m:r>
                    <m:r>
                      <a:rPr lang="en-US" b="1" i="1" dirty="0">
                        <a:latin typeface="Cambria Math"/>
                      </a:rPr>
                      <m:t>,</m:t>
                    </m:r>
                    <m:r>
                      <a:rPr lang="en-US" b="1" i="1" dirty="0">
                        <a:latin typeface="Cambria Math"/>
                      </a:rPr>
                      <m:t>𝒗</m:t>
                    </m:r>
                    <m:r>
                      <a:rPr lang="en-US" b="1" i="1" dirty="0">
                        <a:latin typeface="Cambria Math"/>
                      </a:rPr>
                      <m:t>,</m:t>
                    </m:r>
                    <m:r>
                      <a:rPr lang="en-US" b="1" i="1" dirty="0">
                        <a:solidFill>
                          <a:srgbClr val="7030A0"/>
                        </a:solidFill>
                        <a:latin typeface="Cambria Math"/>
                      </a:rPr>
                      <m:t>𝒘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𝐴𝐿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𝒖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≤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/>
                      </a:rPr>
                      <m:t>𝜶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𝐿𝑃</m:t>
                        </m:r>
                      </m:e>
                      <m:sub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𝒖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latin typeface="Cambria Math"/>
                          </a:rPr>
                          <m:t>𝒗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Each triangle:</a:t>
                </a:r>
              </a:p>
              <a:p>
                <a:pPr lvl="1"/>
                <a:r>
                  <a:rPr lang="en-US" dirty="0" smtClean="0"/>
                  <a:t>Arbitrary edge / non-edge configuration (4 total)</a:t>
                </a:r>
              </a:p>
              <a:p>
                <a:pPr lvl="1"/>
                <a:r>
                  <a:rPr lang="en-US" dirty="0" smtClean="0"/>
                  <a:t>Arbitrary LP weights satisfying triangle inequality</a:t>
                </a:r>
              </a:p>
              <a:p>
                <a:r>
                  <a:rPr lang="en-US" dirty="0" smtClean="0"/>
                  <a:t>For every fixed configuration functional inequality in LP weights (3 variables)</a:t>
                </a:r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F0000"/>
                        </a:solidFill>
                        <a:latin typeface="Cambria Math"/>
                      </a:rPr>
                      <m:t>𝜶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≈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/>
                  <a:t>2.06!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F0000"/>
                        </a:solidFill>
                        <a:latin typeface="Cambria Math"/>
                      </a:rPr>
                      <m:t>𝜶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≥ </m:t>
                    </m:r>
                  </m:oMath>
                </a14:m>
                <a:r>
                  <a:rPr lang="en-US" dirty="0" smtClean="0"/>
                  <a:t>2.025 for </a:t>
                </a:r>
                <a:r>
                  <a:rPr lang="en-US" b="1" dirty="0" smtClean="0"/>
                  <a:t>any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</m:oMath>
                </a14:m>
                <a:r>
                  <a:rPr lang="en-US" dirty="0" smtClean="0"/>
                  <a:t>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b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867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Our Results: Complete Graphs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3352800"/>
          </a:xfrm>
        </p:spPr>
        <p:txBody>
          <a:bodyPr>
            <a:normAutofit/>
          </a:bodyPr>
          <a:lstStyle/>
          <a:p>
            <a:r>
              <a:rPr lang="en-US" b="1" dirty="0" smtClean="0"/>
              <a:t>2.06</a:t>
            </a:r>
            <a:r>
              <a:rPr lang="en-US" dirty="0" smtClean="0"/>
              <a:t>-approximation for complete graphs</a:t>
            </a:r>
          </a:p>
          <a:p>
            <a:r>
              <a:rPr lang="en-US" dirty="0" smtClean="0"/>
              <a:t>Can be </a:t>
            </a:r>
            <a:r>
              <a:rPr lang="en-US" dirty="0" err="1" smtClean="0"/>
              <a:t>derandomized</a:t>
            </a:r>
            <a:r>
              <a:rPr lang="en-US" dirty="0" smtClean="0"/>
              <a:t> (previous: </a:t>
            </a:r>
            <a:r>
              <a:rPr lang="en-US" dirty="0" smtClean="0">
                <a:solidFill>
                  <a:srgbClr val="0070C0"/>
                </a:solidFill>
              </a:rPr>
              <a:t>[</a:t>
            </a:r>
            <a:r>
              <a:rPr lang="en-US" dirty="0" err="1" smtClean="0">
                <a:solidFill>
                  <a:srgbClr val="0070C0"/>
                </a:solidFill>
              </a:rPr>
              <a:t>Hegde</a:t>
            </a:r>
            <a:r>
              <a:rPr lang="en-US" dirty="0" smtClean="0">
                <a:solidFill>
                  <a:srgbClr val="0070C0"/>
                </a:solidFill>
              </a:rPr>
              <a:t>, Jain, Williamson, van </a:t>
            </a:r>
            <a:r>
              <a:rPr lang="en-US" dirty="0" err="1" smtClean="0">
                <a:solidFill>
                  <a:srgbClr val="0070C0"/>
                </a:solidFill>
              </a:rPr>
              <a:t>Zuylen</a:t>
            </a:r>
            <a:r>
              <a:rPr lang="en-US" dirty="0" smtClean="0">
                <a:solidFill>
                  <a:srgbClr val="0070C0"/>
                </a:solidFill>
              </a:rPr>
              <a:t> ‘08]</a:t>
            </a:r>
            <a:r>
              <a:rPr lang="en-US" dirty="0" smtClean="0"/>
              <a:t>)</a:t>
            </a:r>
          </a:p>
          <a:p>
            <a:r>
              <a:rPr lang="en-US" dirty="0" smtClean="0"/>
              <a:t>Also works for real weights satisfying probability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" y="1447800"/>
                <a:ext cx="8382000" cy="1625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0" dirty="0" smtClean="0"/>
                  <a:t>Minimize: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latin typeface="Cambria Math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3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US" sz="32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𝑢𝑣</m:t>
                            </m:r>
                          </m:sub>
                        </m:sSub>
                      </m:e>
                    </m:nary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latin typeface="Cambria Math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3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sz="3200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US" sz="3200" b="0" i="1" smtClean="0">
                            <a:latin typeface="Cambria Math"/>
                          </a:rPr>
                          <m:t>∉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𝐸</m:t>
                        </m:r>
                      </m:sub>
                      <m:sup/>
                      <m:e>
                        <m:r>
                          <a:rPr lang="en-US" sz="3200" b="0" i="1" smtClean="0">
                            <a:latin typeface="Cambria Math"/>
                          </a:rPr>
                          <m:t>(1−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𝑢𝑣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32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𝑢𝑣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𝑢𝑤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𝑤𝑣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             ∀</m:t>
                      </m:r>
                      <m:r>
                        <a:rPr lang="en-US" sz="3200" b="0" i="1" smtClean="0">
                          <a:latin typeface="Cambria Math"/>
                        </a:rPr>
                        <m:t>𝑢</m:t>
                      </m:r>
                      <m:r>
                        <a:rPr lang="en-US" sz="3200" b="0" i="1" smtClean="0">
                          <a:latin typeface="Cambria Math"/>
                        </a:rPr>
                        <m:t>,</m:t>
                      </m:r>
                      <m:r>
                        <a:rPr lang="en-US" sz="3200" b="0" i="1" smtClean="0">
                          <a:latin typeface="Cambria Math"/>
                        </a:rPr>
                        <m:t>𝑣</m:t>
                      </m:r>
                      <m:r>
                        <a:rPr lang="en-US" sz="3200" b="0" i="1" smtClean="0">
                          <a:latin typeface="Cambria Math"/>
                        </a:rPr>
                        <m:t>,</m:t>
                      </m:r>
                      <m:r>
                        <a:rPr lang="en-US" sz="3200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sz="3200" b="0" i="1" dirty="0" smtClean="0"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</a:rPr>
                          <m:t>𝑢𝑣</m:t>
                        </m:r>
                      </m:sub>
                    </m:sSub>
                    <m:r>
                      <a:rPr lang="en-US" sz="3200" b="0" i="1" dirty="0" smtClean="0">
                        <a:latin typeface="Cambria Math"/>
                      </a:rPr>
                      <m:t>∈{0,1}</m:t>
                    </m:r>
                  </m:oMath>
                </a14:m>
                <a:r>
                  <a:rPr lang="en-US" sz="2400" dirty="0"/>
                  <a:t>	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447800"/>
                <a:ext cx="8382000" cy="1625060"/>
              </a:xfrm>
              <a:prstGeom prst="rect">
                <a:avLst/>
              </a:prstGeom>
              <a:blipFill rotWithShape="1">
                <a:blip r:embed="rId2"/>
                <a:stretch>
                  <a:fillRect t="-4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33400" y="1371600"/>
            <a:ext cx="8229600" cy="17339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Our Results: </a:t>
            </a:r>
            <a:r>
              <a:rPr lang="en-US" dirty="0" smtClean="0">
                <a:solidFill>
                  <a:srgbClr val="0070C0"/>
                </a:solidFill>
              </a:rPr>
              <a:t>Triangle Inequalities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52800"/>
                <a:ext cx="8229600" cy="277336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Weights satisfying triangle inequalities and probability constraints: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𝑢𝑣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∈[0,1]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𝑢𝑣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𝑢𝑤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𝑤𝑣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u</m:t>
                    </m:r>
                    <m:r>
                      <a:rPr lang="en-US" b="0" i="0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v</m:t>
                    </m:r>
                    <m:r>
                      <a:rPr lang="en-US" b="0" i="0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w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endParaRPr lang="en-US" b="0" dirty="0" smtClean="0"/>
              </a:p>
              <a:p>
                <a:r>
                  <a:rPr lang="en-US" b="1" dirty="0" smtClean="0"/>
                  <a:t>1.5</a:t>
                </a:r>
                <a:r>
                  <a:rPr lang="en-US" dirty="0" smtClean="0"/>
                  <a:t>-approximation </a:t>
                </a:r>
                <a:endParaRPr lang="en-US" dirty="0"/>
              </a:p>
              <a:p>
                <a:r>
                  <a:rPr lang="en-US" b="1" dirty="0" smtClean="0"/>
                  <a:t>1.2</a:t>
                </a:r>
                <a:r>
                  <a:rPr lang="en-US" dirty="0" smtClean="0"/>
                  <a:t> </a:t>
                </a:r>
                <a:r>
                  <a:rPr lang="en-US" dirty="0"/>
                  <a:t>integrality gap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52800"/>
                <a:ext cx="8229600" cy="2773363"/>
              </a:xfrm>
              <a:blipFill rotWithShape="1">
                <a:blip r:embed="rId2"/>
                <a:stretch>
                  <a:fillRect l="-1481" t="-5714" b="-4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" y="1447800"/>
                <a:ext cx="8382000" cy="1618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0" dirty="0" smtClean="0"/>
                  <a:t>Minimize: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latin typeface="Cambria Math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3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sub>
                      <m:sup/>
                      <m:e>
                        <m:r>
                          <a:rPr lang="en-US" sz="3200" b="0" i="1" smtClean="0">
                            <a:latin typeface="Cambria Math"/>
                          </a:rPr>
                          <m:t>(1−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𝑢𝑣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/>
                          </a:rPr>
                          <m:t>)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𝑢𝑣</m:t>
                            </m:r>
                          </m:sub>
                        </m:sSub>
                      </m:e>
                    </m:nary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𝑢𝑣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sz="3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𝑢𝑣</m:t>
                            </m:r>
                          </m:sub>
                        </m:sSub>
                      </m:e>
                    </m:d>
                  </m:oMath>
                </a14:m>
                <a:endParaRPr lang="en-US" sz="3200" i="1" dirty="0" smtClean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𝑢𝑣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𝑢𝑤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𝑤𝑣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             ∀</m:t>
                      </m:r>
                      <m:r>
                        <a:rPr lang="en-US" sz="3200" b="0" i="1" smtClean="0">
                          <a:latin typeface="Cambria Math"/>
                        </a:rPr>
                        <m:t>𝑢</m:t>
                      </m:r>
                      <m:r>
                        <a:rPr lang="en-US" sz="3200" b="0" i="1" smtClean="0">
                          <a:latin typeface="Cambria Math"/>
                        </a:rPr>
                        <m:t>,</m:t>
                      </m:r>
                      <m:r>
                        <a:rPr lang="en-US" sz="3200" b="0" i="1" smtClean="0">
                          <a:latin typeface="Cambria Math"/>
                        </a:rPr>
                        <m:t>𝑣</m:t>
                      </m:r>
                      <m:r>
                        <a:rPr lang="en-US" sz="3200" b="0" i="1" smtClean="0">
                          <a:latin typeface="Cambria Math"/>
                        </a:rPr>
                        <m:t>,</m:t>
                      </m:r>
                      <m:r>
                        <a:rPr lang="en-US" sz="3200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sz="3200" b="0" i="1" dirty="0" smtClean="0"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</a:rPr>
                          <m:t>𝑢𝑣</m:t>
                        </m:r>
                      </m:sub>
                    </m:sSub>
                    <m:r>
                      <a:rPr lang="en-US" sz="3200" b="0" i="1" dirty="0" smtClean="0">
                        <a:latin typeface="Cambria Math"/>
                      </a:rPr>
                      <m:t>∈{0,1}</m:t>
                    </m:r>
                  </m:oMath>
                </a14:m>
                <a:r>
                  <a:rPr lang="en-US" sz="2400" dirty="0"/>
                  <a:t>	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447800"/>
                <a:ext cx="8382000" cy="1618585"/>
              </a:xfrm>
              <a:prstGeom prst="rect">
                <a:avLst/>
              </a:prstGeom>
              <a:blipFill rotWithShape="1">
                <a:blip r:embed="rId3"/>
                <a:stretch>
                  <a:fillRect t="-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33400" y="1371600"/>
            <a:ext cx="8229600" cy="17339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0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Our Results: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Objects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types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505200"/>
                <a:ext cx="8229600" cy="26209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Objects of k-types: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𝑢𝑣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∈{0,1}</m:t>
                    </m:r>
                  </m:oMath>
                </a14:m>
                <a:r>
                  <a:rPr lang="en-US" b="1" dirty="0" smtClean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𝑬</m:t>
                    </m:r>
                  </m:oMath>
                </a14:m>
                <a:r>
                  <a:rPr lang="en-US" dirty="0" smtClean="0"/>
                  <a:t> = edges of a complete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 smtClean="0"/>
                  <a:t>-partite graph</a:t>
                </a:r>
              </a:p>
              <a:p>
                <a:r>
                  <a:rPr lang="en-US" b="1" dirty="0" smtClean="0"/>
                  <a:t>3</a:t>
                </a:r>
                <a:r>
                  <a:rPr lang="en-US" dirty="0" smtClean="0"/>
                  <a:t>-approximation</a:t>
                </a:r>
                <a:endParaRPr lang="en-US" dirty="0"/>
              </a:p>
              <a:p>
                <a:r>
                  <a:rPr lang="en-US" b="1" dirty="0"/>
                  <a:t>Matching 3</a:t>
                </a:r>
                <a:r>
                  <a:rPr lang="en-US" dirty="0"/>
                  <a:t>-integrality gap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505200"/>
                <a:ext cx="8229600" cy="2620963"/>
              </a:xfrm>
              <a:blipFill rotWithShape="1">
                <a:blip r:embed="rId3"/>
                <a:stretch>
                  <a:fillRect l="-1630" t="-4884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1447800"/>
                <a:ext cx="8382000" cy="1618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0" dirty="0" smtClean="0"/>
                  <a:t>Minimize: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latin typeface="Cambria Math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3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US" sz="32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𝑬</m:t>
                        </m:r>
                        <m:r>
                          <a:rPr lang="en-US" sz="3200" b="0" i="1" smtClean="0">
                            <a:latin typeface="Cambria Math"/>
                          </a:rPr>
                          <m:t> </m:t>
                        </m:r>
                      </m:sub>
                      <m:sup/>
                      <m:e>
                        <m:r>
                          <a:rPr lang="en-US" sz="3200" b="0" i="1" smtClean="0">
                            <a:latin typeface="Cambria Math"/>
                          </a:rPr>
                          <m:t>(1−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𝑢𝑣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/>
                          </a:rPr>
                          <m:t>)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𝑢𝑣</m:t>
                            </m:r>
                          </m:sub>
                        </m:sSub>
                      </m:e>
                    </m:nary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𝑢𝑣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sz="3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𝑢𝑣</m:t>
                            </m:r>
                          </m:sub>
                        </m:sSub>
                      </m:e>
                    </m:d>
                  </m:oMath>
                </a14:m>
                <a:endParaRPr lang="en-US" sz="3200" i="1" dirty="0" smtClean="0"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𝑢𝑣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𝑢𝑤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𝑤𝑣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             ∀</m:t>
                      </m:r>
                      <m:r>
                        <a:rPr lang="en-US" sz="3200" b="0" i="1" smtClean="0">
                          <a:latin typeface="Cambria Math"/>
                        </a:rPr>
                        <m:t>𝑢</m:t>
                      </m:r>
                      <m:r>
                        <a:rPr lang="en-US" sz="3200" b="0" i="1" smtClean="0">
                          <a:latin typeface="Cambria Math"/>
                        </a:rPr>
                        <m:t>,</m:t>
                      </m:r>
                      <m:r>
                        <a:rPr lang="en-US" sz="3200" b="0" i="1" smtClean="0">
                          <a:latin typeface="Cambria Math"/>
                        </a:rPr>
                        <m:t>𝑣</m:t>
                      </m:r>
                      <m:r>
                        <a:rPr lang="en-US" sz="3200" b="0" i="1" smtClean="0">
                          <a:latin typeface="Cambria Math"/>
                        </a:rPr>
                        <m:t>,</m:t>
                      </m:r>
                      <m:r>
                        <a:rPr lang="en-US" sz="3200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en-US" sz="3200" b="0" i="1" dirty="0" smtClean="0"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200" b="0" i="1" dirty="0" smtClean="0">
                            <a:latin typeface="Cambria Math"/>
                          </a:rPr>
                          <m:t>𝑢𝑣</m:t>
                        </m:r>
                      </m:sub>
                    </m:sSub>
                    <m:r>
                      <a:rPr lang="en-US" sz="3200" b="0" i="1" dirty="0" smtClean="0">
                        <a:latin typeface="Cambria Math"/>
                      </a:rPr>
                      <m:t>∈{0,1}</m:t>
                    </m:r>
                  </m:oMath>
                </a14:m>
                <a:r>
                  <a:rPr lang="en-US" sz="2400" dirty="0"/>
                  <a:t>	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447800"/>
                <a:ext cx="8382000" cy="1618585"/>
              </a:xfrm>
              <a:prstGeom prst="rect">
                <a:avLst/>
              </a:prstGeom>
              <a:blipFill rotWithShape="1">
                <a:blip r:embed="rId4"/>
                <a:stretch>
                  <a:fillRect l="-1164" t="-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33400" y="1371600"/>
            <a:ext cx="8229600" cy="17339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6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Correlation </a:t>
            </a:r>
            <a:r>
              <a:rPr lang="en-US" dirty="0" smtClean="0">
                <a:solidFill>
                  <a:srgbClr val="0070C0"/>
                </a:solidFill>
              </a:rPr>
              <a:t>Clustering: Example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97" y="1337852"/>
            <a:ext cx="8229600" cy="5367748"/>
          </a:xfrm>
        </p:spPr>
        <p:txBody>
          <a:bodyPr>
            <a:normAutofit/>
          </a:bodyPr>
          <a:lstStyle/>
          <a:p>
            <a:r>
              <a:rPr lang="en-US" b="1" dirty="0" smtClean="0"/>
              <a:t>Minimize</a:t>
            </a:r>
            <a:r>
              <a:rPr lang="en-US" dirty="0" smtClean="0"/>
              <a:t> </a:t>
            </a:r>
            <a:r>
              <a:rPr lang="en-US" dirty="0"/>
              <a:t># of </a:t>
            </a:r>
            <a:r>
              <a:rPr lang="en-US" b="1" dirty="0" smtClean="0"/>
              <a:t>incorrectly</a:t>
            </a:r>
            <a:r>
              <a:rPr lang="en-US" dirty="0" smtClean="0"/>
              <a:t> </a:t>
            </a:r>
            <a:r>
              <a:rPr lang="en-US" dirty="0"/>
              <a:t>classified </a:t>
            </a:r>
            <a:r>
              <a:rPr lang="en-US" dirty="0" smtClean="0"/>
              <a:t>pairs: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# Covered non-edges + # Non-covered edges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Min-CSP, but # labels is unbounded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387412" y="3093680"/>
            <a:ext cx="4032396" cy="2697886"/>
            <a:chOff x="4734789" y="3501182"/>
            <a:chExt cx="4032396" cy="2697886"/>
          </a:xfrm>
        </p:grpSpPr>
        <p:sp>
          <p:nvSpPr>
            <p:cNvPr id="70" name="Oval 69"/>
            <p:cNvSpPr/>
            <p:nvPr/>
          </p:nvSpPr>
          <p:spPr>
            <a:xfrm>
              <a:off x="8212133" y="5462468"/>
              <a:ext cx="555052" cy="50251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4734789" y="3501182"/>
              <a:ext cx="1523417" cy="266065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6436006" y="4128968"/>
              <a:ext cx="1655622" cy="20701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4870159" y="4162446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5017937" y="561486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5894237" y="412896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646837" y="468776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8375359" y="5561757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5665637" y="508146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6961037" y="5894268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6630837" y="4613879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>
              <a:stCxn id="73" idx="6"/>
              <a:endCxn id="75" idx="2"/>
            </p:cNvCxnSpPr>
            <p:nvPr/>
          </p:nvCxnSpPr>
          <p:spPr>
            <a:xfrm flipV="1">
              <a:off x="5098759" y="4243268"/>
              <a:ext cx="795478" cy="3347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78" idx="0"/>
              <a:endCxn id="75" idx="3"/>
            </p:cNvCxnSpPr>
            <p:nvPr/>
          </p:nvCxnSpPr>
          <p:spPr>
            <a:xfrm flipV="1">
              <a:off x="5779937" y="4324090"/>
              <a:ext cx="147778" cy="75737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74" idx="0"/>
            </p:cNvCxnSpPr>
            <p:nvPr/>
          </p:nvCxnSpPr>
          <p:spPr>
            <a:xfrm flipH="1" flipV="1">
              <a:off x="4992537" y="4397979"/>
              <a:ext cx="139700" cy="121688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74" idx="7"/>
              <a:endCxn id="78" idx="3"/>
            </p:cNvCxnSpPr>
            <p:nvPr/>
          </p:nvCxnSpPr>
          <p:spPr>
            <a:xfrm flipV="1">
              <a:off x="5213059" y="5276590"/>
              <a:ext cx="486056" cy="37175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endCxn id="78" idx="1"/>
            </p:cNvCxnSpPr>
            <p:nvPr/>
          </p:nvCxnSpPr>
          <p:spPr>
            <a:xfrm>
              <a:off x="5062387" y="4352946"/>
              <a:ext cx="636728" cy="7620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endCxn id="76" idx="2"/>
            </p:cNvCxnSpPr>
            <p:nvPr/>
          </p:nvCxnSpPr>
          <p:spPr>
            <a:xfrm>
              <a:off x="6859437" y="4746646"/>
              <a:ext cx="787400" cy="5542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endCxn id="79" idx="0"/>
            </p:cNvCxnSpPr>
            <p:nvPr/>
          </p:nvCxnSpPr>
          <p:spPr>
            <a:xfrm>
              <a:off x="6795937" y="4814768"/>
              <a:ext cx="279400" cy="10795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endCxn id="79" idx="0"/>
            </p:cNvCxnSpPr>
            <p:nvPr/>
          </p:nvCxnSpPr>
          <p:spPr>
            <a:xfrm flipH="1">
              <a:off x="7075337" y="4916368"/>
              <a:ext cx="635000" cy="9779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80" idx="1"/>
            </p:cNvCxnSpPr>
            <p:nvPr/>
          </p:nvCxnSpPr>
          <p:spPr>
            <a:xfrm flipH="1" flipV="1">
              <a:off x="6089359" y="4243268"/>
              <a:ext cx="574956" cy="404089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79" idx="2"/>
              <a:endCxn id="74" idx="6"/>
            </p:cNvCxnSpPr>
            <p:nvPr/>
          </p:nvCxnSpPr>
          <p:spPr>
            <a:xfrm flipH="1" flipV="1">
              <a:off x="5246537" y="5729168"/>
              <a:ext cx="1714500" cy="279400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77" idx="2"/>
              <a:endCxn id="79" idx="6"/>
            </p:cNvCxnSpPr>
            <p:nvPr/>
          </p:nvCxnSpPr>
          <p:spPr>
            <a:xfrm flipH="1">
              <a:off x="7189637" y="5676057"/>
              <a:ext cx="1185722" cy="332511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>
              <a:off x="5213059" y="4324090"/>
              <a:ext cx="681179" cy="1276642"/>
            </a:xfrm>
            <a:prstGeom prst="line">
              <a:avLst/>
            </a:prstGeom>
            <a:ln w="1016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4648200" y="3770079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  <a:r>
              <a:rPr lang="en-US" sz="3200" dirty="0" smtClean="0"/>
              <a:t> incorrectly classified =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r>
              <a:rPr lang="en-US" sz="3200" dirty="0" smtClean="0"/>
              <a:t> covered non-edge +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r>
              <a:rPr lang="en-US" sz="3200" dirty="0" smtClean="0"/>
              <a:t> non-covered edges</a:t>
            </a:r>
          </a:p>
        </p:txBody>
      </p:sp>
    </p:spTree>
    <p:extLst>
      <p:ext uri="{BB962C8B-B14F-4D97-AF65-F5344CB8AC3E}">
        <p14:creationId xmlns:p14="http://schemas.microsoft.com/office/powerpoint/2010/main" val="411636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Thanks!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534400" cy="54102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Better approximation:</a:t>
                </a:r>
              </a:p>
              <a:p>
                <a:r>
                  <a:rPr lang="en-US" dirty="0" smtClean="0"/>
                  <a:t>Can stronger convex relaxations help?</a:t>
                </a:r>
              </a:p>
              <a:p>
                <a:pPr lvl="1"/>
                <a:r>
                  <a:rPr lang="en-US" dirty="0" smtClean="0"/>
                  <a:t>Integrality gap for natural </a:t>
                </a:r>
                <a:r>
                  <a:rPr lang="en-US" dirty="0" err="1"/>
                  <a:t>s</a:t>
                </a:r>
                <a:r>
                  <a:rPr lang="en-US" dirty="0" err="1" smtClean="0"/>
                  <a:t>emidefinite</a:t>
                </a:r>
                <a:r>
                  <a:rPr lang="en-US" dirty="0" smtClean="0"/>
                  <a:t> </a:t>
                </a:r>
                <a:r>
                  <a:rPr lang="en-US" dirty="0"/>
                  <a:t>p</a:t>
                </a:r>
                <a:r>
                  <a:rPr lang="en-US" dirty="0" smtClean="0"/>
                  <a:t>rogram is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Can LP/SDP hierarchies help?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Better running time:</a:t>
                </a:r>
              </a:p>
              <a:p>
                <a:r>
                  <a:rPr lang="en-US" dirty="0" smtClean="0"/>
                  <a:t>Avoid solving LP?</a:t>
                </a:r>
              </a:p>
              <a:p>
                <a:r>
                  <a:rPr lang="en-US" dirty="0" smtClean="0"/>
                  <a:t>&lt; 3-approximation in </a:t>
                </a:r>
                <a:r>
                  <a:rPr lang="en-US" dirty="0" err="1" smtClean="0"/>
                  <a:t>MapReduce</a:t>
                </a:r>
                <a:r>
                  <a:rPr lang="en-US" dirty="0" smtClean="0"/>
                  <a:t>?</a:t>
                </a:r>
                <a:br>
                  <a:rPr lang="en-US" dirty="0" smtClean="0"/>
                </a:b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Related scenarios:</a:t>
                </a:r>
              </a:p>
              <a:p>
                <a:r>
                  <a:rPr lang="en-US" dirty="0" smtClean="0"/>
                  <a:t>Better than 4/3-approximation for </a:t>
                </a:r>
                <a:r>
                  <a:rPr lang="en-US" b="1" dirty="0" smtClean="0"/>
                  <a:t>consensus clustering</a:t>
                </a:r>
                <a:r>
                  <a:rPr lang="en-US" dirty="0" smtClean="0"/>
                  <a:t>?</a:t>
                </a:r>
              </a:p>
              <a:p>
                <a:r>
                  <a:rPr lang="en-US" dirty="0" smtClean="0"/>
                  <a:t>o(log n)-approximation for arbitrary weights (would improve </a:t>
                </a:r>
                <a:r>
                  <a:rPr lang="en-US" dirty="0" err="1" smtClean="0"/>
                  <a:t>MultiCut</a:t>
                </a:r>
                <a:r>
                  <a:rPr lang="en-US" dirty="0" smtClean="0"/>
                  <a:t>, no constant –factor possible under UGC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Chawla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Krauthgamer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Kumar,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Rabani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Sivakumar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’06]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534400" cy="5410200"/>
              </a:xfrm>
              <a:blipFill rotWithShape="1">
                <a:blip r:embed="rId2"/>
                <a:stretch>
                  <a:fillRect l="-1143" t="-2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118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Approximating Correlation Clustering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058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Minimize</a:t>
                </a:r>
                <a:r>
                  <a:rPr lang="en-US" dirty="0" smtClean="0"/>
                  <a:t> # </a:t>
                </a:r>
                <a:r>
                  <a:rPr lang="en-US" dirty="0"/>
                  <a:t>of </a:t>
                </a:r>
                <a:r>
                  <a:rPr lang="en-US" b="1" dirty="0"/>
                  <a:t>incorrectly</a:t>
                </a:r>
                <a:r>
                  <a:rPr lang="en-US" dirty="0"/>
                  <a:t> classified pairs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≈20000</m:t>
                    </m:r>
                  </m:oMath>
                </a14:m>
                <a:r>
                  <a:rPr lang="en-US" dirty="0" smtClean="0"/>
                  <a:t>-approximation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[Blum, Bansal, Chawla’04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]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>
                    <a:solidFill>
                      <a:srgbClr val="0070C0"/>
                    </a:solidFill>
                  </a:rPr>
                  <a:t>Demaine</a:t>
                </a:r>
                <a:r>
                  <a:rPr lang="en-US" dirty="0">
                    <a:solidFill>
                      <a:srgbClr val="0070C0"/>
                    </a:solidFill>
                  </a:rPr>
                  <a:t>, Emmanuel, Fiat, Immorlica’04],[</a:t>
                </a:r>
                <a:r>
                  <a:rPr lang="en-US" dirty="0" err="1">
                    <a:solidFill>
                      <a:srgbClr val="0070C0"/>
                    </a:solidFill>
                  </a:rPr>
                  <a:t>Charikar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>
                    <a:solidFill>
                      <a:srgbClr val="0070C0"/>
                    </a:solidFill>
                  </a:rPr>
                  <a:t>Guruswami</a:t>
                </a:r>
                <a:r>
                  <a:rPr lang="en-US" dirty="0">
                    <a:solidFill>
                      <a:srgbClr val="0070C0"/>
                    </a:solidFill>
                  </a:rPr>
                  <a:t>, Wirth’05], [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Williamson</a:t>
                </a:r>
                <a:r>
                  <a:rPr lang="en-US" dirty="0">
                    <a:solidFill>
                      <a:srgbClr val="0070C0"/>
                    </a:solidFill>
                  </a:rPr>
                  <a:t>, van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Zuylen’07], [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Ailon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Liberty’08],…</a:t>
                </a:r>
              </a:p>
              <a:p>
                <a:pPr lvl="1"/>
                <a:r>
                  <a:rPr lang="en-US" dirty="0" smtClean="0"/>
                  <a:t>2.5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>
                    <a:solidFill>
                      <a:srgbClr val="0070C0"/>
                    </a:solidFill>
                  </a:rPr>
                  <a:t>Ailon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>
                    <a:solidFill>
                      <a:srgbClr val="0070C0"/>
                    </a:solidFill>
                  </a:rPr>
                  <a:t>Charikar</a:t>
                </a:r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Newman’05]</a:t>
                </a:r>
              </a:p>
              <a:p>
                <a:pPr lvl="1"/>
                <a:r>
                  <a:rPr lang="en-US" dirty="0" smtClean="0"/>
                  <a:t>APX-hard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Charikar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Guruswami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Wirth’05]</a:t>
                </a:r>
              </a:p>
              <a:p>
                <a:r>
                  <a:rPr lang="en-US" b="1" dirty="0"/>
                  <a:t>Maximize</a:t>
                </a:r>
                <a:r>
                  <a:rPr lang="en-US" dirty="0"/>
                  <a:t> # of </a:t>
                </a:r>
                <a:r>
                  <a:rPr lang="en-US" b="1" dirty="0"/>
                  <a:t>correctly</a:t>
                </a:r>
                <a:r>
                  <a:rPr lang="en-US" dirty="0"/>
                  <a:t> classified pairs</a:t>
                </a:r>
              </a:p>
              <a:p>
                <a:pPr lvl="1"/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1−</m:t>
                    </m:r>
                    <m:r>
                      <a:rPr lang="en-US" i="1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/>
                  <a:t>)-approximation </a:t>
                </a:r>
                <a:r>
                  <a:rPr lang="en-US" dirty="0">
                    <a:solidFill>
                      <a:srgbClr val="0070C0"/>
                    </a:solidFill>
                  </a:rPr>
                  <a:t>[Blum, Bansal, Chawla’04]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05800" cy="5257800"/>
              </a:xfrm>
              <a:blipFill rotWithShape="1">
                <a:blip r:embed="rId2"/>
                <a:stretch>
                  <a:fillRect l="-1614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840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Correlation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5562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One of the most successful clustering methods:</a:t>
            </a:r>
          </a:p>
          <a:p>
            <a:r>
              <a:rPr lang="en-US" dirty="0" smtClean="0"/>
              <a:t>Only uses </a:t>
            </a:r>
            <a:r>
              <a:rPr lang="en-US" b="1" dirty="0" smtClean="0"/>
              <a:t>qualitative information</a:t>
            </a:r>
            <a:r>
              <a:rPr lang="en-US" dirty="0" smtClean="0"/>
              <a:t> about similarities</a:t>
            </a:r>
          </a:p>
          <a:p>
            <a:r>
              <a:rPr lang="en-US" b="1" dirty="0" smtClean="0"/>
              <a:t># of clusters unspecified </a:t>
            </a:r>
            <a:r>
              <a:rPr lang="en-US" dirty="0" smtClean="0"/>
              <a:t>(selected to best fit data)</a:t>
            </a:r>
            <a:endParaRPr lang="en-US" b="1" dirty="0" smtClean="0"/>
          </a:p>
          <a:p>
            <a:r>
              <a:rPr lang="en-US" dirty="0" smtClean="0"/>
              <a:t>Applications: document/image </a:t>
            </a:r>
            <a:r>
              <a:rPr lang="en-US" b="1" dirty="0" err="1" smtClean="0"/>
              <a:t>deduplication</a:t>
            </a:r>
            <a:r>
              <a:rPr lang="en-US" dirty="0" smtClean="0"/>
              <a:t> (data from crowds or black-box machine learning)</a:t>
            </a:r>
          </a:p>
          <a:p>
            <a:r>
              <a:rPr lang="en-US" b="1" dirty="0"/>
              <a:t>NP-hard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</a:t>
            </a:r>
            <a:r>
              <a:rPr lang="en-US" dirty="0" err="1">
                <a:solidFill>
                  <a:srgbClr val="0070C0"/>
                </a:solidFill>
              </a:rPr>
              <a:t>Bansal</a:t>
            </a:r>
            <a:r>
              <a:rPr lang="en-US" dirty="0">
                <a:solidFill>
                  <a:srgbClr val="0070C0"/>
                </a:solidFill>
              </a:rPr>
              <a:t>, Blum, </a:t>
            </a:r>
            <a:r>
              <a:rPr lang="en-US" dirty="0" err="1">
                <a:solidFill>
                  <a:srgbClr val="0070C0"/>
                </a:solidFill>
              </a:rPr>
              <a:t>Chawla</a:t>
            </a:r>
            <a:r>
              <a:rPr lang="en-US" dirty="0">
                <a:solidFill>
                  <a:srgbClr val="0070C0"/>
                </a:solidFill>
              </a:rPr>
              <a:t> ‘04], </a:t>
            </a:r>
            <a:r>
              <a:rPr lang="en-US" dirty="0" smtClean="0"/>
              <a:t>admits </a:t>
            </a:r>
            <a:r>
              <a:rPr lang="en-US" b="1" dirty="0"/>
              <a:t>simple approximation algorithms</a:t>
            </a:r>
            <a:r>
              <a:rPr lang="en-US" dirty="0"/>
              <a:t> with good provable guarantees</a:t>
            </a:r>
          </a:p>
          <a:p>
            <a:r>
              <a:rPr lang="en-US" b="1" dirty="0" smtClean="0"/>
              <a:t>Agnostic </a:t>
            </a:r>
            <a:r>
              <a:rPr lang="en-US" b="1" dirty="0"/>
              <a:t>learning </a:t>
            </a:r>
            <a:r>
              <a:rPr lang="en-US" dirty="0" smtClean="0"/>
              <a:t>problem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579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Correlation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34400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More:</a:t>
            </a:r>
          </a:p>
          <a:p>
            <a:r>
              <a:rPr lang="en-US" b="1" dirty="0"/>
              <a:t>Survey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[Wirth]</a:t>
            </a:r>
          </a:p>
          <a:p>
            <a:r>
              <a:rPr lang="en-US" b="1" dirty="0"/>
              <a:t>KDD’14</a:t>
            </a:r>
            <a:r>
              <a:rPr lang="en-US" dirty="0"/>
              <a:t> </a:t>
            </a:r>
            <a:r>
              <a:rPr lang="en-US" dirty="0" smtClean="0"/>
              <a:t>tutorial: “Correlation Clustering: From Theory to Practice” </a:t>
            </a:r>
            <a:r>
              <a:rPr lang="en-US" dirty="0">
                <a:solidFill>
                  <a:srgbClr val="0070C0"/>
                </a:solidFill>
              </a:rPr>
              <a:t>[</a:t>
            </a:r>
            <a:r>
              <a:rPr lang="en-US" dirty="0" err="1">
                <a:solidFill>
                  <a:srgbClr val="0070C0"/>
                </a:solidFill>
              </a:rPr>
              <a:t>Bonchi</a:t>
            </a:r>
            <a:r>
              <a:rPr lang="en-US" dirty="0">
                <a:solidFill>
                  <a:srgbClr val="0070C0"/>
                </a:solidFill>
              </a:rPr>
              <a:t>, Garcia-Soriano, Liberty</a:t>
            </a:r>
            <a:r>
              <a:rPr lang="en-US" dirty="0" smtClean="0">
                <a:solidFill>
                  <a:srgbClr val="0070C0"/>
                </a:solidFill>
              </a:rPr>
              <a:t>] </a:t>
            </a:r>
            <a:r>
              <a:rPr lang="en-US" dirty="0" smtClean="0">
                <a:solidFill>
                  <a:srgbClr val="0070C0"/>
                </a:solidFill>
                <a:hlinkClick r:id="rId2"/>
              </a:rPr>
              <a:t>http://francescobonchi.com/CCtuto_kdd14.pdf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b="1" dirty="0"/>
              <a:t>Wikipedia</a:t>
            </a:r>
            <a:r>
              <a:rPr lang="en-US" dirty="0"/>
              <a:t> article: </a:t>
            </a:r>
            <a:r>
              <a:rPr lang="en-US" dirty="0">
                <a:hlinkClick r:id="rId3"/>
              </a:rPr>
              <a:t>http://en.wikipedia.org/wiki/Correlation_clustering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20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Data-Based Randomized Pivoting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52578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3-approximation (expected)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Ailon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Charikar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Newman]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Algorithm:</a:t>
                </a:r>
              </a:p>
              <a:p>
                <a:r>
                  <a:rPr lang="en-US" dirty="0" smtClean="0"/>
                  <a:t>Pick a random pivot vertex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𝒗</m:t>
                    </m:r>
                  </m:oMath>
                </a14:m>
                <a:endParaRPr lang="en-US" b="1" dirty="0" smtClean="0"/>
              </a:p>
              <a:p>
                <a:r>
                  <a:rPr lang="en-US" dirty="0" smtClean="0"/>
                  <a:t>Make a cluster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𝒗</m:t>
                    </m:r>
                    <m:r>
                      <a:rPr lang="en-US" b="0" i="1" dirty="0" smtClean="0">
                        <a:latin typeface="Cambria Math"/>
                      </a:rPr>
                      <m:t>∪</m:t>
                    </m:r>
                    <m:r>
                      <a:rPr lang="en-US" b="0" i="1" dirty="0" smtClean="0">
                        <a:latin typeface="Cambria Math"/>
                      </a:rPr>
                      <m:t>𝑁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𝒗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</m:oMath>
                </a14:m>
                <a:r>
                  <a:rPr lang="en-US" dirty="0" smtClean="0"/>
                  <a:t> is the set of neighbors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𝒗</m:t>
                    </m:r>
                  </m:oMath>
                </a14:m>
                <a:endParaRPr lang="en-US" b="1" dirty="0" smtClean="0"/>
              </a:p>
              <a:p>
                <a:r>
                  <a:rPr lang="en-US" dirty="0" smtClean="0"/>
                  <a:t>Remove the cluster from the graph and repeat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Modification: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(3+</m:t>
                    </m:r>
                    <m:r>
                      <a:rPr lang="en-US" i="1" dirty="0" smtClean="0">
                        <a:latin typeface="Cambria Math"/>
                      </a:rPr>
                      <m:t>𝜖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-approx.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i="1" dirty="0" smtClean="0">
                        <a:latin typeface="Cambria Math"/>
                      </a:rPr>
                      <m:t>/ </m:t>
                    </m:r>
                    <m:r>
                      <a:rPr lang="en-US" i="1" dirty="0" smtClean="0">
                        <a:latin typeface="Cambria Math"/>
                      </a:rPr>
                      <m:t>𝜖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rounds of </a:t>
                </a:r>
                <a:r>
                  <a:rPr lang="en-US" dirty="0" err="1" smtClean="0"/>
                  <a:t>MapReduce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Chierichetti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Dalvi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Kumar, KDD’14] </a:t>
                </a:r>
                <a:r>
                  <a:rPr lang="en-US" dirty="0" smtClean="0">
                    <a:solidFill>
                      <a:srgbClr val="0070C0"/>
                    </a:solidFill>
                    <a:hlinkClick r:id="rId2"/>
                  </a:rPr>
                  <a:t>http://grigory.us/blog/mapreduce-clustering</a:t>
                </a:r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5257800"/>
              </a:xfrm>
              <a:blipFill rotWithShape="0">
                <a:blip r:embed="rId3"/>
                <a:stretch>
                  <a:fillRect l="-1643" t="-1392" r="-2214" b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81000" y="2514600"/>
            <a:ext cx="8534400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8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4050281" y="5538491"/>
            <a:ext cx="555052" cy="50251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398945" y="4671716"/>
            <a:ext cx="555052" cy="50251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425101">
            <a:off x="612136" y="5691619"/>
            <a:ext cx="2829151" cy="55182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59209" y="3986119"/>
            <a:ext cx="2522397" cy="158455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Data-Based Randomized Pivoting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534400" cy="260438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Pick a random pivot vertex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</m:oMath>
                </a14:m>
                <a:endParaRPr lang="en-US" b="1" dirty="0" smtClean="0"/>
              </a:p>
              <a:p>
                <a:r>
                  <a:rPr lang="en-US" dirty="0" smtClean="0"/>
                  <a:t>Make a cluster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  <m:r>
                      <a:rPr lang="en-US" b="0" i="1" dirty="0" smtClean="0">
                        <a:latin typeface="Cambria Math"/>
                      </a:rPr>
                      <m:t>∪</m:t>
                    </m:r>
                    <m:r>
                      <a:rPr lang="en-US" b="0" i="1" dirty="0" smtClean="0">
                        <a:latin typeface="Cambria Math"/>
                      </a:rPr>
                      <m:t>𝑁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𝒑</m:t>
                        </m:r>
                      </m:e>
                    </m:d>
                  </m:oMath>
                </a14:m>
                <a:r>
                  <a:rPr lang="en-US" dirty="0" smtClean="0"/>
                  <a:t> is the set of neighbors 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𝒑</m:t>
                    </m:r>
                  </m:oMath>
                </a14:m>
                <a:endParaRPr lang="en-US" b="1" dirty="0" smtClean="0"/>
              </a:p>
              <a:p>
                <a:r>
                  <a:rPr lang="en-US" dirty="0" smtClean="0"/>
                  <a:t>Remove the cluster from the graph and repeat 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534400" cy="2604384"/>
              </a:xfrm>
              <a:blipFill rotWithShape="1">
                <a:blip r:embed="rId2"/>
                <a:stretch>
                  <a:fillRect l="-1571" t="-2810" r="-1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776429" y="4270651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24207" y="5723073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00507" y="4237173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53107" y="4795973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13507" y="5675448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71907" y="5189673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67307" y="6002473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537107" y="4722084"/>
            <a:ext cx="228600" cy="22860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5" idx="6"/>
            <a:endCxn id="7" idx="2"/>
          </p:cNvCxnSpPr>
          <p:nvPr/>
        </p:nvCxnSpPr>
        <p:spPr>
          <a:xfrm flipV="1">
            <a:off x="1005029" y="4351473"/>
            <a:ext cx="795478" cy="3347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0"/>
            <a:endCxn id="7" idx="3"/>
          </p:cNvCxnSpPr>
          <p:nvPr/>
        </p:nvCxnSpPr>
        <p:spPr>
          <a:xfrm flipV="1">
            <a:off x="1686207" y="4432295"/>
            <a:ext cx="147778" cy="75737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0"/>
          </p:cNvCxnSpPr>
          <p:nvPr/>
        </p:nvCxnSpPr>
        <p:spPr>
          <a:xfrm flipH="1" flipV="1">
            <a:off x="898807" y="4506184"/>
            <a:ext cx="139700" cy="121688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7"/>
            <a:endCxn id="10" idx="3"/>
          </p:cNvCxnSpPr>
          <p:nvPr/>
        </p:nvCxnSpPr>
        <p:spPr>
          <a:xfrm flipV="1">
            <a:off x="1119329" y="5384795"/>
            <a:ext cx="486056" cy="37175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0" idx="1"/>
          </p:cNvCxnSpPr>
          <p:nvPr/>
        </p:nvCxnSpPr>
        <p:spPr>
          <a:xfrm>
            <a:off x="968657" y="4461151"/>
            <a:ext cx="636728" cy="762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8" idx="2"/>
          </p:cNvCxnSpPr>
          <p:nvPr/>
        </p:nvCxnSpPr>
        <p:spPr>
          <a:xfrm>
            <a:off x="2765707" y="4854851"/>
            <a:ext cx="787400" cy="5542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1" idx="0"/>
          </p:cNvCxnSpPr>
          <p:nvPr/>
        </p:nvCxnSpPr>
        <p:spPr>
          <a:xfrm>
            <a:off x="2702207" y="4922973"/>
            <a:ext cx="279400" cy="10795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11" idx="0"/>
          </p:cNvCxnSpPr>
          <p:nvPr/>
        </p:nvCxnSpPr>
        <p:spPr>
          <a:xfrm flipH="1">
            <a:off x="2981607" y="5024573"/>
            <a:ext cx="635000" cy="9779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1"/>
          </p:cNvCxnSpPr>
          <p:nvPr/>
        </p:nvCxnSpPr>
        <p:spPr>
          <a:xfrm flipH="1" flipV="1">
            <a:off x="1995629" y="4351473"/>
            <a:ext cx="574956" cy="40408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2"/>
            <a:endCxn id="6" idx="6"/>
          </p:cNvCxnSpPr>
          <p:nvPr/>
        </p:nvCxnSpPr>
        <p:spPr>
          <a:xfrm flipH="1" flipV="1">
            <a:off x="1152807" y="5837373"/>
            <a:ext cx="1714500" cy="2794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9" idx="2"/>
            <a:endCxn id="11" idx="6"/>
          </p:cNvCxnSpPr>
          <p:nvPr/>
        </p:nvCxnSpPr>
        <p:spPr>
          <a:xfrm flipH="1">
            <a:off x="3095907" y="5789748"/>
            <a:ext cx="1117600" cy="32702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800600" y="4334388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8</a:t>
            </a:r>
            <a:r>
              <a:rPr lang="en-US" sz="3200" dirty="0" smtClean="0"/>
              <a:t> incorrectly classified =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2</a:t>
            </a:r>
            <a:r>
              <a:rPr lang="en-US" sz="3200" dirty="0" smtClean="0"/>
              <a:t> covered non-edges +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6</a:t>
            </a:r>
            <a:r>
              <a:rPr lang="en-US" sz="3200" dirty="0" smtClean="0"/>
              <a:t> non-covered edges</a:t>
            </a:r>
          </a:p>
        </p:txBody>
      </p:sp>
      <p:cxnSp>
        <p:nvCxnSpPr>
          <p:cNvPr id="30" name="Straight Connector 29"/>
          <p:cNvCxnSpPr>
            <a:stCxn id="12" idx="2"/>
          </p:cNvCxnSpPr>
          <p:nvPr/>
        </p:nvCxnSpPr>
        <p:spPr>
          <a:xfrm flipH="1" flipV="1">
            <a:off x="1005029" y="4432295"/>
            <a:ext cx="1532078" cy="40408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2" idx="3"/>
          </p:cNvCxnSpPr>
          <p:nvPr/>
        </p:nvCxnSpPr>
        <p:spPr>
          <a:xfrm flipH="1">
            <a:off x="1783921" y="4917206"/>
            <a:ext cx="786664" cy="34309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93700" y="1562100"/>
            <a:ext cx="85979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9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5" grpId="0" animBg="1"/>
      <p:bldP spid="24" grpId="0" animBg="1"/>
      <p:bldP spid="6" grpId="0" animBg="1"/>
      <p:bldP spid="7" grpId="0" animBg="1"/>
      <p:bldP spid="8" grpId="0" animBg="1"/>
      <p:bldP spid="9" grpId="0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Data-Based Randomized Pivoting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Def:</a:t>
            </a:r>
            <a:r>
              <a:rPr lang="en-US" dirty="0" smtClean="0"/>
              <a:t> “Bad triangle” = triple of vertices that has exactly two edges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Any clustering makes at least one mistake for one of the edges of a bad triangle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352800" y="2813347"/>
            <a:ext cx="2232025" cy="2172693"/>
            <a:chOff x="3352800" y="2813347"/>
            <a:chExt cx="2232025" cy="2172693"/>
          </a:xfrm>
        </p:grpSpPr>
        <p:sp>
          <p:nvSpPr>
            <p:cNvPr id="6" name="Oval 5"/>
            <p:cNvSpPr/>
            <p:nvPr/>
          </p:nvSpPr>
          <p:spPr>
            <a:xfrm>
              <a:off x="4419600" y="3289300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080000" y="4168775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733800" y="4495800"/>
              <a:ext cx="228600" cy="228600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3848100" y="3517900"/>
              <a:ext cx="635000" cy="9779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3962400" y="4283075"/>
              <a:ext cx="1117600" cy="32702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352800" y="4524375"/>
                  <a:ext cx="2286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charset="0"/>
                          </a:rPr>
                          <m:t>𝒖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2800" y="4524375"/>
                  <a:ext cx="228600" cy="46166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r="-578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159250" y="2813347"/>
                  <a:ext cx="2286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charset="0"/>
                          </a:rPr>
                          <m:t>𝒘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9250" y="2813347"/>
                  <a:ext cx="228600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76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356225" y="4215110"/>
                  <a:ext cx="2286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charset="0"/>
                          </a:rPr>
                          <m:t>𝒗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6225" y="4215110"/>
                  <a:ext cx="228600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567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extBox 15"/>
          <p:cNvSpPr txBox="1"/>
          <p:nvPr/>
        </p:nvSpPr>
        <p:spPr>
          <a:xfrm>
            <a:off x="-3019425" y="-5905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63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52549</TotalTime>
  <Words>3077</Words>
  <Application>Microsoft Macintosh PowerPoint</Application>
  <PresentationFormat>On-screen Show (4:3)</PresentationFormat>
  <Paragraphs>348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Calibri</vt:lpstr>
      <vt:lpstr>Cambria Math</vt:lpstr>
      <vt:lpstr>Wingdings</vt:lpstr>
      <vt:lpstr>Arial</vt:lpstr>
      <vt:lpstr>Office Theme</vt:lpstr>
      <vt:lpstr>PowerPoint Presentation</vt:lpstr>
      <vt:lpstr>Correlation Clustering</vt:lpstr>
      <vt:lpstr>Correlation Clustering: Example</vt:lpstr>
      <vt:lpstr>Approximating Correlation Clustering</vt:lpstr>
      <vt:lpstr>Correlation Clustering</vt:lpstr>
      <vt:lpstr>Correlation Clustering</vt:lpstr>
      <vt:lpstr>Data-Based Randomized Pivoting</vt:lpstr>
      <vt:lpstr>Data-Based Randomized Pivoting</vt:lpstr>
      <vt:lpstr>Data-Based Randomized Pivoting</vt:lpstr>
      <vt:lpstr>Linear Program for Bad Triangles</vt:lpstr>
      <vt:lpstr>Analysis</vt:lpstr>
      <vt:lpstr>Integer Program</vt:lpstr>
      <vt:lpstr>Linear Program</vt:lpstr>
      <vt:lpstr>Integrality Gap</vt:lpstr>
      <vt:lpstr>Can the LP be rounded optimally?</vt:lpstr>
      <vt:lpstr>LP-based Pivoting Algorithm [ACN]</vt:lpstr>
      <vt:lpstr>LP-based Pivoting Algorithm [ACN]</vt:lpstr>
      <vt:lpstr>LP-based Pivoting Algorithm</vt:lpstr>
      <vt:lpstr>Our (Data + LP)-Based Pivoting</vt:lpstr>
      <vt:lpstr>Our (Data + LP)-Based Pivoting</vt:lpstr>
      <vt:lpstr>Analysis</vt:lpstr>
      <vt:lpstr>Analysis</vt:lpstr>
      <vt:lpstr>Triangle-Based Analysis: Algorithm</vt:lpstr>
      <vt:lpstr>Triangle-Based Analysis: LP</vt:lpstr>
      <vt:lpstr>Triangle-Based Analysis</vt:lpstr>
      <vt:lpstr>Triangle-Based Analysis</vt:lpstr>
      <vt:lpstr>Our Results: Complete Graphs</vt:lpstr>
      <vt:lpstr>Our Results: Triangle Inequalities</vt:lpstr>
      <vt:lpstr>Our Results: Objects of k types</vt:lpstr>
      <vt:lpstr>Thanks!</vt:lpstr>
    </vt:vector>
  </TitlesOfParts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Near-Optimal LP Rounding for Correlation Clustering</dc:title>
  <dc:creator>Grigory</dc:creator>
  <cp:lastModifiedBy>Yaroslavtsev, Grigory</cp:lastModifiedBy>
  <cp:revision>87</cp:revision>
  <dcterms:created xsi:type="dcterms:W3CDTF">2015-01-07T17:10:55Z</dcterms:created>
  <dcterms:modified xsi:type="dcterms:W3CDTF">2017-12-06T22:24:00Z</dcterms:modified>
</cp:coreProperties>
</file>