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2" r:id="rId2"/>
    <p:sldId id="258" r:id="rId3"/>
    <p:sldId id="259" r:id="rId4"/>
    <p:sldId id="260" r:id="rId5"/>
    <p:sldId id="261" r:id="rId6"/>
    <p:sldId id="262" r:id="rId7"/>
    <p:sldId id="263" r:id="rId8"/>
    <p:sldId id="293" r:id="rId9"/>
    <p:sldId id="264" r:id="rId10"/>
    <p:sldId id="265" r:id="rId11"/>
    <p:sldId id="266" r:id="rId12"/>
    <p:sldId id="267" r:id="rId13"/>
    <p:sldId id="268" r:id="rId14"/>
    <p:sldId id="269" r:id="rId15"/>
    <p:sldId id="270" r:id="rId16"/>
    <p:sldId id="285" r:id="rId17"/>
    <p:sldId id="291" r:id="rId18"/>
    <p:sldId id="286" r:id="rId19"/>
    <p:sldId id="287" r:id="rId20"/>
    <p:sldId id="274" r:id="rId21"/>
    <p:sldId id="289" r:id="rId22"/>
    <p:sldId id="279" r:id="rId23"/>
    <p:sldId id="280" r:id="rId24"/>
    <p:sldId id="281" r:id="rId25"/>
    <p:sldId id="275" r:id="rId26"/>
    <p:sldId id="282" r:id="rId27"/>
    <p:sldId id="283" r:id="rId28"/>
    <p:sldId id="284" r:id="rId29"/>
    <p:sldId id="294"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1D6D1-4283-4BA2-8FEF-8B8D10795D3C}"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D543B-EC78-4FEA-BC9E-A1DB79CC3C8B}" type="slidenum">
              <a:rPr lang="en-US" smtClean="0"/>
              <a:t>‹#›</a:t>
            </a:fld>
            <a:endParaRPr lang="en-US"/>
          </a:p>
        </p:txBody>
      </p:sp>
    </p:spTree>
    <p:extLst>
      <p:ext uri="{BB962C8B-B14F-4D97-AF65-F5344CB8AC3E}">
        <p14:creationId xmlns:p14="http://schemas.microsoft.com/office/powerpoint/2010/main" val="390280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motivation for this work came from our desire to answer the following questions</a:t>
            </a:r>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a:t>
            </a:fld>
            <a:endParaRPr lang="en-US"/>
          </a:p>
        </p:txBody>
      </p:sp>
    </p:spTree>
    <p:extLst>
      <p:ext uri="{BB962C8B-B14F-4D97-AF65-F5344CB8AC3E}">
        <p14:creationId xmlns:p14="http://schemas.microsoft.com/office/powerpoint/2010/main" val="367843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3</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randomized algorithm distinguishes</a:t>
            </a:r>
            <a:r>
              <a:rPr lang="en-US" baseline="0" dirty="0" smtClean="0"/>
              <a:t> with some constant probability (e.g. 2/3) the two scenarios: monotone vs. not monotone.</a:t>
            </a:r>
            <a:endParaRPr lang="en-US" dirty="0" smtClean="0"/>
          </a:p>
          <a:p>
            <a:endParaRPr lang="en-US" dirty="0" smtClean="0"/>
          </a:p>
          <a:p>
            <a:r>
              <a:rPr lang="en-US" dirty="0" smtClean="0"/>
              <a:t>The problem</a:t>
            </a:r>
            <a:r>
              <a:rPr lang="en-US" baseline="0" dirty="0" smtClean="0"/>
              <a:t> with a randomized algorithm is that in the worst case it has too look in the entire data, which is too big. So the running time of such algorithm would be at least linear.</a:t>
            </a:r>
          </a:p>
          <a:p>
            <a:endParaRPr lang="en-US" baseline="0" dirty="0" smtClean="0"/>
          </a:p>
          <a:p>
            <a:r>
              <a:rPr lang="en-US" baseline="0" dirty="0" smtClean="0"/>
              <a:t>In order to be able do design </a:t>
            </a:r>
            <a:r>
              <a:rPr lang="en-US" baseline="0" dirty="0" err="1" smtClean="0"/>
              <a:t>sublinear</a:t>
            </a:r>
            <a:r>
              <a:rPr lang="en-US" baseline="0" dirty="0" smtClean="0"/>
              <a:t> time algorithms one has to relax its definition.</a:t>
            </a:r>
          </a:p>
          <a:p>
            <a:r>
              <a:rPr lang="en-US" baseline="0" dirty="0" smtClean="0"/>
              <a:t>The first such relaxation, called property testing, was introduced by </a:t>
            </a:r>
            <a:r>
              <a:rPr lang="en-US" baseline="0" dirty="0" err="1" smtClean="0"/>
              <a:t>bla-bla-bla</a:t>
            </a:r>
            <a:r>
              <a:rPr lang="en-US" baseline="0" dirty="0" smtClean="0"/>
              <a:t>.</a:t>
            </a:r>
          </a:p>
          <a:p>
            <a:r>
              <a:rPr lang="en-US" baseline="0" dirty="0" smtClean="0"/>
              <a:t>A parameter \epsilon allows to specify approximation in the decision problem.</a:t>
            </a:r>
          </a:p>
          <a:p>
            <a:r>
              <a:rPr lang="en-US" baseline="0" dirty="0" smtClean="0"/>
              <a:t>If the data is monotone a property testing algorithm still accepts.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4</a:t>
            </a:fld>
            <a:endParaRPr lang="en-US"/>
          </a:p>
        </p:txBody>
      </p:sp>
    </p:spTree>
    <p:extLst>
      <p:ext uri="{BB962C8B-B14F-4D97-AF65-F5344CB8AC3E}">
        <p14:creationId xmlns:p14="http://schemas.microsoft.com/office/powerpoint/2010/main" val="311339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5</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11</a:t>
            </a:fld>
            <a:endParaRPr lang="en-US"/>
          </a:p>
        </p:txBody>
      </p:sp>
    </p:spTree>
    <p:extLst>
      <p:ext uri="{BB962C8B-B14F-4D97-AF65-F5344CB8AC3E}">
        <p14:creationId xmlns:p14="http://schemas.microsoft.com/office/powerpoint/2010/main" val="382191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14</a:t>
            </a:fld>
            <a:endParaRPr lang="en-US"/>
          </a:p>
        </p:txBody>
      </p:sp>
    </p:spTree>
    <p:extLst>
      <p:ext uri="{BB962C8B-B14F-4D97-AF65-F5344CB8AC3E}">
        <p14:creationId xmlns:p14="http://schemas.microsoft.com/office/powerpoint/2010/main" val="250533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28</a:t>
            </a:fld>
            <a:endParaRPr lang="en-US"/>
          </a:p>
        </p:txBody>
      </p:sp>
    </p:spTree>
    <p:extLst>
      <p:ext uri="{BB962C8B-B14F-4D97-AF65-F5344CB8AC3E}">
        <p14:creationId xmlns:p14="http://schemas.microsoft.com/office/powerpoint/2010/main" val="228883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705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5657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392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2616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E0F4D-D3AD-40E9-B1B8-E2E75229037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1810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E0F4D-D3AD-40E9-B1B8-E2E75229037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424373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E0F4D-D3AD-40E9-B1B8-E2E752290371}"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0256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E0F4D-D3AD-40E9-B1B8-E2E752290371}"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93437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E0F4D-D3AD-40E9-B1B8-E2E752290371}"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51069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1527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04334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E0F4D-D3AD-40E9-B1B8-E2E752290371}" type="datetimeFigureOut">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82D4-55D6-43A0-967A-4B4AE8D881CC}" type="slidenum">
              <a:rPr lang="en-US" smtClean="0"/>
              <a:t>‹#›</a:t>
            </a:fld>
            <a:endParaRPr lang="en-US"/>
          </a:p>
        </p:txBody>
      </p:sp>
    </p:spTree>
    <p:extLst>
      <p:ext uri="{BB962C8B-B14F-4D97-AF65-F5344CB8AC3E}">
        <p14:creationId xmlns:p14="http://schemas.microsoft.com/office/powerpoint/2010/main" val="255291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grigory.us/" TargetMode="External"/><Relationship Id="rId1" Type="http://schemas.openxmlformats.org/officeDocument/2006/relationships/slideLayout" Target="../slideLayouts/slideLayout1.xml"/><Relationship Id="rId5" Type="http://schemas.openxmlformats.org/officeDocument/2006/relationships/hyperlink" Target="http://grigory.us/big-data-class.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15.emf"/><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8.png"/></Relationships>
</file>

<file path=ppt/slides/_rels/slide28.xml.rels><?xml version="1.0" encoding="UTF-8" standalone="yes"?>
<Relationships xmlns="http://schemas.openxmlformats.org/package/2006/relationships"><Relationship Id="rId1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2.xml"/><Relationship Id="rId1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finance.googl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8" Type="http://schemas.openxmlformats.org/officeDocument/2006/relationships/image" Target="../media/image410.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5" Type="http://schemas.openxmlformats.org/officeDocument/2006/relationships/image" Target="../media/image40.png"/><Relationship Id="rId10" Type="http://schemas.openxmlformats.org/officeDocument/2006/relationships/image" Target="../media/image60.png"/><Relationship Id="rId14"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image" Target="../media/image510.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finance.google.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10.png"/><Relationship Id="rId26" Type="http://schemas.openxmlformats.org/officeDocument/2006/relationships/image" Target="../media/image28.png"/><Relationship Id="rId25" Type="http://schemas.openxmlformats.org/officeDocument/2006/relationships/image" Target="../media/image27.png"/><Relationship Id="rId20" Type="http://schemas.openxmlformats.org/officeDocument/2006/relationships/image" Target="../media/image22.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24" Type="http://schemas.openxmlformats.org/officeDocument/2006/relationships/image" Target="../media/image26.png"/><Relationship Id="rId15" Type="http://schemas.openxmlformats.org/officeDocument/2006/relationships/image" Target="../media/image15.png"/><Relationship Id="rId23" Type="http://schemas.openxmlformats.org/officeDocument/2006/relationships/image" Target="../media/image25.png"/><Relationship Id="rId10" Type="http://schemas.openxmlformats.org/officeDocument/2006/relationships/image" Target="../media/image60.png"/><Relationship Id="rId9" Type="http://schemas.openxmlformats.org/officeDocument/2006/relationships/image" Target="../media/image510.png"/><Relationship Id="rId22" Type="http://schemas.openxmlformats.org/officeDocument/2006/relationships/image" Target="../media/image24.png"/><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hyperlink" Target="http://finance.google.com/" TargetMode="External"/><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6.png"/><Relationship Id="rId5" Type="http://schemas.openxmlformats.org/officeDocument/2006/relationships/image" Target="../media/image120.png"/><Relationship Id="rId10" Type="http://schemas.openxmlformats.org/officeDocument/2006/relationships/image" Target="../media/image140.png"/><Relationship Id="rId4" Type="http://schemas.openxmlformats.org/officeDocument/2006/relationships/image" Target="../media/image100.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470025"/>
          </a:xfrm>
        </p:spPr>
        <p:txBody>
          <a:bodyPr>
            <a:noAutofit/>
          </a:bodyPr>
          <a:lstStyle/>
          <a:p>
            <a:r>
              <a:rPr lang="en-US" sz="6000" b="1" dirty="0" smtClean="0">
                <a:solidFill>
                  <a:srgbClr val="0070C0"/>
                </a:solidFill>
              </a:rPr>
              <a:t>CIS 700: </a:t>
            </a:r>
            <a:br>
              <a:rPr lang="en-US" sz="6000" b="1" dirty="0" smtClean="0">
                <a:solidFill>
                  <a:srgbClr val="0070C0"/>
                </a:solidFill>
              </a:rPr>
            </a:br>
            <a:r>
              <a:rPr lang="en-US" sz="6000" b="1" dirty="0" smtClean="0">
                <a:solidFill>
                  <a:srgbClr val="0070C0"/>
                </a:solidFill>
              </a:rPr>
              <a:t>“algorithms for Big Data”</a:t>
            </a:r>
            <a:endParaRPr lang="en-US" sz="6000" b="1" dirty="0">
              <a:solidFill>
                <a:srgbClr val="0070C0"/>
              </a:solidFill>
            </a:endParaRPr>
          </a:p>
        </p:txBody>
      </p:sp>
      <p:sp>
        <p:nvSpPr>
          <p:cNvPr id="3" name="Subtitle 2"/>
          <p:cNvSpPr>
            <a:spLocks noGrp="1"/>
          </p:cNvSpPr>
          <p:nvPr>
            <p:ph type="subTitle" idx="1"/>
          </p:nvPr>
        </p:nvSpPr>
        <p:spPr>
          <a:xfrm>
            <a:off x="1219200" y="5105400"/>
            <a:ext cx="6400800" cy="1752600"/>
          </a:xfrm>
        </p:spPr>
        <p:txBody>
          <a:bodyPr/>
          <a:lstStyle/>
          <a:p>
            <a:r>
              <a:rPr lang="en-US" sz="4400" b="1" dirty="0" err="1" smtClean="0">
                <a:solidFill>
                  <a:schemeClr val="tx1"/>
                </a:solidFill>
              </a:rPr>
              <a:t>Grigory</a:t>
            </a:r>
            <a:r>
              <a:rPr lang="en-US" sz="4400" b="1" dirty="0" smtClean="0">
                <a:solidFill>
                  <a:schemeClr val="tx1"/>
                </a:solidFill>
              </a:rPr>
              <a:t> </a:t>
            </a:r>
            <a:r>
              <a:rPr lang="en-US" sz="4400" b="1" dirty="0" err="1" smtClean="0">
                <a:solidFill>
                  <a:schemeClr val="tx1"/>
                </a:solidFill>
              </a:rPr>
              <a:t>Yaroslavtsev</a:t>
            </a:r>
            <a:endParaRPr lang="en-US" sz="4400" b="1" dirty="0" smtClean="0">
              <a:solidFill>
                <a:schemeClr val="tx1"/>
              </a:solidFill>
            </a:endParaRPr>
          </a:p>
          <a:p>
            <a:r>
              <a:rPr lang="en-US" b="1" dirty="0" smtClean="0">
                <a:solidFill>
                  <a:schemeClr val="tx1"/>
                </a:solidFill>
                <a:hlinkClick r:id="rId2"/>
              </a:rPr>
              <a:t>http://grigory.us</a:t>
            </a:r>
            <a:endParaRPr lang="en-US"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873432"/>
            <a:ext cx="1981200" cy="652980"/>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0" y="2655520"/>
                <a:ext cx="9144000" cy="1635897"/>
              </a:xfrm>
              <a:prstGeom prst="rect">
                <a:avLst/>
              </a:prstGeom>
              <a:noFill/>
            </p:spPr>
            <p:txBody>
              <a:bodyPr wrap="square" rtlCol="0">
                <a:spAutoFit/>
              </a:bodyPr>
              <a:lstStyle/>
              <a:p>
                <a:pPr algn="ctr"/>
                <a:r>
                  <a:rPr lang="en-US" sz="4800" b="1" smtClean="0"/>
                  <a:t>Lecture </a:t>
                </a:r>
                <a:r>
                  <a:rPr lang="en-US" sz="4800" b="1"/>
                  <a:t>2</a:t>
                </a:r>
                <a:r>
                  <a:rPr lang="en-US" sz="4800" b="1" smtClean="0"/>
                  <a:t>3</a:t>
                </a:r>
                <a:r>
                  <a:rPr lang="en-US" sz="4800" b="1" dirty="0" smtClean="0"/>
                  <a:t>: </a:t>
                </a:r>
              </a:p>
              <a:p>
                <a:pPr algn="ctr"/>
                <a14:m>
                  <m:oMath xmlns:m="http://schemas.openxmlformats.org/officeDocument/2006/math">
                    <m:sSub>
                      <m:sSubPr>
                        <m:ctrlPr>
                          <a:rPr lang="en-US" sz="4800" b="1" i="1" dirty="0" smtClean="0">
                            <a:latin typeface="Cambria Math"/>
                          </a:rPr>
                        </m:ctrlPr>
                      </m:sSubPr>
                      <m:e>
                        <m:r>
                          <a:rPr lang="en-US" sz="4800" b="1" i="1" dirty="0" smtClean="0">
                            <a:latin typeface="Cambria Math"/>
                          </a:rPr>
                          <m:t>𝑳</m:t>
                        </m:r>
                      </m:e>
                      <m:sub>
                        <m:r>
                          <a:rPr lang="en-US" sz="4800" b="1" i="1" dirty="0" smtClean="0">
                            <a:latin typeface="Cambria Math"/>
                          </a:rPr>
                          <m:t>𝒑</m:t>
                        </m:r>
                      </m:sub>
                    </m:sSub>
                  </m:oMath>
                </a14:m>
                <a:r>
                  <a:rPr lang="en-US" sz="4800" b="1" dirty="0" smtClean="0"/>
                  <a:t>-testing and isotonic regression</a:t>
                </a:r>
                <a:endParaRPr lang="en-US" sz="4800" b="1" dirty="0"/>
              </a:p>
            </p:txBody>
          </p:sp>
        </mc:Choice>
        <mc:Fallback>
          <p:sp>
            <p:nvSpPr>
              <p:cNvPr id="4" name="TextBox 3"/>
              <p:cNvSpPr txBox="1">
                <a:spLocks noRot="1" noChangeAspect="1" noMove="1" noResize="1" noEditPoints="1" noAdjustHandles="1" noChangeArrowheads="1" noChangeShapeType="1" noTextEdit="1"/>
              </p:cNvSpPr>
              <p:nvPr/>
            </p:nvSpPr>
            <p:spPr>
              <a:xfrm>
                <a:off x="0" y="2655520"/>
                <a:ext cx="9144000" cy="1635897"/>
              </a:xfrm>
              <a:prstGeom prst="rect">
                <a:avLst/>
              </a:prstGeom>
              <a:blipFill rotWithShape="1">
                <a:blip r:embed="rId4"/>
                <a:stretch>
                  <a:fillRect t="-8209" r="-667" b="-15672"/>
                </a:stretch>
              </a:blipFill>
            </p:spPr>
            <p:txBody>
              <a:bodyPr/>
              <a:lstStyle/>
              <a:p>
                <a:r>
                  <a:rPr lang="en-US">
                    <a:noFill/>
                  </a:rPr>
                  <a:t> </a:t>
                </a:r>
              </a:p>
            </p:txBody>
          </p:sp>
        </mc:Fallback>
      </mc:AlternateContent>
      <p:sp>
        <p:nvSpPr>
          <p:cNvPr id="7" name="TextBox 6"/>
          <p:cNvSpPr txBox="1"/>
          <p:nvPr/>
        </p:nvSpPr>
        <p:spPr>
          <a:xfrm>
            <a:off x="1034441" y="4225180"/>
            <a:ext cx="7162800" cy="523220"/>
          </a:xfrm>
          <a:prstGeom prst="rect">
            <a:avLst/>
          </a:prstGeom>
          <a:noFill/>
        </p:spPr>
        <p:txBody>
          <a:bodyPr wrap="square" rtlCol="0">
            <a:spAutoFit/>
          </a:bodyPr>
          <a:lstStyle/>
          <a:p>
            <a:pPr algn="ctr"/>
            <a:r>
              <a:rPr lang="en-US" sz="2800" dirty="0" smtClean="0"/>
              <a:t>Slides at </a:t>
            </a:r>
            <a:r>
              <a:rPr lang="en-US" sz="2800" dirty="0" smtClean="0">
                <a:hlinkClick r:id="rId5"/>
              </a:rPr>
              <a:t>http://grigory.us/big-data-class.html</a:t>
            </a:r>
            <a:endParaRPr lang="en-US" sz="2800" dirty="0"/>
          </a:p>
        </p:txBody>
      </p:sp>
    </p:spTree>
    <p:extLst>
      <p:ext uri="{BB962C8B-B14F-4D97-AF65-F5344CB8AC3E}">
        <p14:creationId xmlns:p14="http://schemas.microsoft.com/office/powerpoint/2010/main" val="254148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New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𝑝</m:t>
                        </m:r>
                      </m:sub>
                    </m:sSub>
                  </m:oMath>
                </a14:m>
                <a:r>
                  <a:rPr lang="en-US" dirty="0" smtClean="0">
                    <a:solidFill>
                      <a:srgbClr val="0070C0"/>
                    </a:solidFill>
                  </a:rPr>
                  <a:t>-Testing Model for </a:t>
                </a:r>
                <a:br>
                  <a:rPr lang="en-US" dirty="0" smtClean="0">
                    <a:solidFill>
                      <a:srgbClr val="0070C0"/>
                    </a:solidFill>
                  </a:rPr>
                </a:br>
                <a:r>
                  <a:rPr lang="en-US" dirty="0" smtClean="0">
                    <a:solidFill>
                      <a:srgbClr val="0070C0"/>
                    </a:solidFill>
                  </a:rPr>
                  <a:t>Real-Valued Data</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8617"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b="1" dirty="0" smtClean="0"/>
                  <a:t>Generalizes</a:t>
                </a:r>
                <a:r>
                  <a:rPr lang="en-US" sz="2800" dirty="0" smtClean="0"/>
                  <a:t> standard Hamming testing</a:t>
                </a:r>
              </a:p>
              <a:p>
                <a:endParaRPr lang="en-US" sz="2800" dirty="0" smtClean="0"/>
              </a:p>
              <a:p>
                <a:r>
                  <a:rPr lang="en-US" sz="2800" dirty="0" smtClean="0"/>
                  <a:t>For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&gt;0</m:t>
                    </m:r>
                  </m:oMath>
                </a14:m>
                <a:r>
                  <a:rPr lang="en-US" sz="2800" dirty="0" smtClean="0"/>
                  <a:t> still has a </a:t>
                </a:r>
                <a:r>
                  <a:rPr lang="en-US" sz="2800" b="1" dirty="0" smtClean="0"/>
                  <a:t>probabilistic interpretation</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p>
                        <m:sSupPr>
                          <m:ctrlPr>
                            <a:rPr lang="en-US" sz="2800" b="0" i="1" smtClean="0">
                              <a:latin typeface="Cambria Math"/>
                            </a:rPr>
                          </m:ctrlPr>
                        </m:sSupPr>
                        <m:e>
                          <m:d>
                            <m:dPr>
                              <m:ctrlPr>
                                <a:rPr lang="en-US" sz="2800" b="0" i="1" smtClean="0">
                                  <a:latin typeface="Cambria Math"/>
                                </a:rPr>
                              </m:ctrlPr>
                            </m:dPr>
                            <m:e>
                              <m:r>
                                <a:rPr lang="en-US" sz="2800" b="1" i="0" smtClean="0">
                                  <a:latin typeface="Cambria Math" panose="02040503050406030204" pitchFamily="18" charset="0"/>
                                </a:rPr>
                                <m:t>𝐄</m:t>
                              </m:r>
                              <m:d>
                                <m:dPr>
                                  <m:begChr m:val="["/>
                                  <m:endChr m:val="]"/>
                                  <m:ctrlPr>
                                    <a:rPr lang="en-US" sz="2800" b="0" i="1" smtClean="0">
                                      <a:latin typeface="Cambria Math"/>
                                    </a:rPr>
                                  </m:ctrlPr>
                                </m:dPr>
                                <m:e>
                                  <m:sSup>
                                    <m:sSupPr>
                                      <m:ctrlPr>
                                        <a:rPr lang="en-US" sz="2800" b="1" i="1" smtClean="0">
                                          <a:solidFill>
                                            <a:srgbClr val="0070C0"/>
                                          </a:solidFill>
                                          <a:latin typeface="Cambria Math"/>
                                        </a:rPr>
                                      </m:ctrlPr>
                                    </m:sSupPr>
                                    <m:e>
                                      <m:d>
                                        <m:dPr>
                                          <m:begChr m:val="|"/>
                                          <m:endChr m:val="|"/>
                                          <m:ctrlPr>
                                            <a:rPr lang="en-US" sz="2800" b="1" i="1" smtClean="0">
                                              <a:solidFill>
                                                <a:srgbClr val="0070C0"/>
                                              </a:solidFill>
                                              <a:latin typeface="Cambria Math"/>
                                            </a:rPr>
                                          </m:ctrlPr>
                                        </m:dPr>
                                        <m:e>
                                          <m:r>
                                            <a:rPr lang="en-US" sz="2800" b="1" i="1" smtClean="0">
                                              <a:solidFill>
                                                <a:srgbClr val="0070C0"/>
                                              </a:solidFill>
                                              <a:latin typeface="Cambria Math" panose="02040503050406030204" pitchFamily="18" charset="0"/>
                                            </a:rPr>
                                            <m:t>𝒇</m:t>
                                          </m:r>
                                          <m:r>
                                            <a:rPr lang="en-US" sz="2800" b="1" i="1" smtClean="0">
                                              <a:solidFill>
                                                <a:srgbClr val="0070C0"/>
                                              </a:solidFill>
                                              <a:latin typeface="Cambria Math" panose="02040503050406030204" pitchFamily="18" charset="0"/>
                                            </a:rPr>
                                            <m:t>−</m:t>
                                          </m:r>
                                          <m:r>
                                            <a:rPr lang="en-US" sz="2800" b="1" i="1" smtClean="0">
                                              <a:solidFill>
                                                <a:srgbClr val="0070C0"/>
                                              </a:solidFill>
                                              <a:latin typeface="Cambria Math" panose="02040503050406030204" pitchFamily="18" charset="0"/>
                                            </a:rPr>
                                            <m:t>𝒈</m:t>
                                          </m:r>
                                        </m:e>
                                      </m:d>
                                    </m:e>
                                    <m:sup>
                                      <m:r>
                                        <a:rPr lang="en-US" sz="2800" b="1" i="1" smtClean="0">
                                          <a:solidFill>
                                            <a:srgbClr val="0070C0"/>
                                          </a:solidFill>
                                          <a:latin typeface="Cambria Math" panose="02040503050406030204" pitchFamily="18" charset="0"/>
                                        </a:rPr>
                                        <m:t>𝒑</m:t>
                                      </m:r>
                                    </m:sup>
                                  </m:sSup>
                                </m:e>
                              </m:d>
                            </m:e>
                          </m:d>
                        </m:e>
                        <m:sup>
                          <m:r>
                            <a:rPr lang="en-US" sz="2800" b="0" i="1" smtClean="0">
                              <a:latin typeface="Cambria Math" panose="02040503050406030204" pitchFamily="18" charset="0"/>
                            </a:rPr>
                            <m:t>1/</m:t>
                          </m:r>
                          <m:r>
                            <a:rPr lang="en-US" sz="2800" b="0" i="1" smtClean="0">
                              <a:latin typeface="Cambria Math" panose="02040503050406030204" pitchFamily="18" charset="0"/>
                            </a:rPr>
                            <m:t>𝑝</m:t>
                          </m:r>
                        </m:sup>
                      </m:sSup>
                    </m:oMath>
                  </m:oMathPara>
                </a14:m>
                <a:endParaRPr lang="en-US" sz="2800" dirty="0" smtClean="0"/>
              </a:p>
              <a:p>
                <a:endParaRPr lang="en-US" sz="2800" dirty="0" smtClean="0"/>
              </a:p>
              <a:p>
                <a:r>
                  <a:rPr lang="en-US" sz="2800" dirty="0"/>
                  <a:t>Compatible with existing </a:t>
                </a:r>
                <a:r>
                  <a:rPr lang="en-US" sz="2800" b="1" dirty="0"/>
                  <a:t>PAC-style learning models</a:t>
                </a:r>
                <a:r>
                  <a:rPr lang="en-US" sz="2800" dirty="0"/>
                  <a:t> (preprocessing for model selection</a:t>
                </a:r>
                <a:r>
                  <a:rPr lang="en-US" sz="2800" dirty="0" smtClean="0"/>
                  <a:t>)</a:t>
                </a:r>
              </a:p>
              <a:p>
                <a:endParaRPr lang="en-US" sz="2800" dirty="0" smtClean="0"/>
              </a:p>
              <a:p>
                <a:r>
                  <a:rPr lang="en-US" sz="2800" dirty="0" smtClean="0"/>
                  <a:t>For Boolean functions,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sSup>
                      <m:sSupPr>
                        <m:ctrlPr>
                          <a:rPr lang="en-US" sz="2800" b="0" i="1" smtClean="0">
                            <a:latin typeface="Cambria Math"/>
                          </a:rPr>
                        </m:ctrlPr>
                      </m:sSupPr>
                      <m:e>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e>
                      <m:sup>
                        <m:r>
                          <a:rPr lang="en-US" sz="2800" b="0" i="1" smtClean="0">
                            <a:latin typeface="Cambria Math" panose="02040503050406030204" pitchFamily="18" charset="0"/>
                          </a:rPr>
                          <m:t>𝑝</m:t>
                        </m:r>
                      </m:sup>
                    </m:sSup>
                  </m:oMath>
                </a14:m>
                <a:r>
                  <a:rPr lang="en-US" sz="2800" dirty="0" smtClean="0"/>
                  <a:t>.</a:t>
                </a: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215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10</a:t>
            </a:fld>
            <a:endParaRPr lang="en-US" dirty="0"/>
          </a:p>
        </p:txBody>
      </p:sp>
    </p:spTree>
    <p:extLst>
      <p:ext uri="{BB962C8B-B14F-4D97-AF65-F5344CB8AC3E}">
        <p14:creationId xmlns:p14="http://schemas.microsoft.com/office/powerpoint/2010/main" val="40869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Contributions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4648200"/>
              </a:xfrm>
            </p:spPr>
            <p:txBody>
              <a:bodyPr>
                <a:normAutofit fontScale="92500" lnSpcReduction="10000"/>
              </a:bodyPr>
              <a:lstStyle/>
              <a:p>
                <a:pPr marL="514350" indent="-514350">
                  <a:lnSpc>
                    <a:spcPct val="90000"/>
                  </a:lnSpc>
                  <a:buFont typeface="+mj-lt"/>
                  <a:buAutoNum type="arabicPeriod"/>
                </a:pPr>
                <a:r>
                  <a:rPr lang="en-US" sz="2800" dirty="0" smtClean="0">
                    <a:solidFill>
                      <a:schemeClr val="tx1"/>
                    </a:solidFill>
                  </a:rPr>
                  <a:t>Relationships between </a:t>
                </a:r>
                <a14:m>
                  <m:oMath xmlns:m="http://schemas.openxmlformats.org/officeDocument/2006/math">
                    <m:sSub>
                      <m:sSubPr>
                        <m:ctrlPr>
                          <a:rPr lang="en-US" sz="2800" b="0" i="1" smtClean="0">
                            <a:solidFill>
                              <a:schemeClr val="tx1"/>
                            </a:solidFill>
                            <a:latin typeface="Cambria Math"/>
                          </a:rPr>
                        </m:ctrlPr>
                      </m:sSubPr>
                      <m:e>
                        <m:r>
                          <a:rPr lang="en-US" sz="2800" b="0" i="1" smtClean="0">
                            <a:solidFill>
                              <a:schemeClr val="tx1"/>
                            </a:solidFill>
                            <a:latin typeface="Cambria Math" panose="02040503050406030204" pitchFamily="18" charset="0"/>
                          </a:rPr>
                          <m:t>𝐿</m:t>
                        </m:r>
                      </m:e>
                      <m:sub>
                        <m:r>
                          <a:rPr lang="en-US" sz="2800" b="1" i="1" smtClean="0">
                            <a:solidFill>
                              <a:srgbClr val="FF0000"/>
                            </a:solidFill>
                            <a:latin typeface="Cambria Math" panose="02040503050406030204" pitchFamily="18" charset="0"/>
                          </a:rPr>
                          <m:t>𝒑</m:t>
                        </m:r>
                      </m:sub>
                    </m:sSub>
                  </m:oMath>
                </a14:m>
                <a:r>
                  <a:rPr lang="en-US" sz="2800" dirty="0" smtClean="0">
                    <a:solidFill>
                      <a:schemeClr val="tx1"/>
                    </a:solidFill>
                  </a:rPr>
                  <a:t>-testing models</a:t>
                </a:r>
              </a:p>
              <a:p>
                <a:pPr marL="514350" indent="-514350">
                  <a:lnSpc>
                    <a:spcPct val="90000"/>
                  </a:lnSpc>
                  <a:buFont typeface="+mj-lt"/>
                  <a:buAutoNum type="arabicPeriod"/>
                </a:pPr>
                <a:r>
                  <a:rPr lang="en-US" sz="2800" dirty="0" smtClean="0">
                    <a:solidFill>
                      <a:schemeClr val="tx1"/>
                    </a:solidFill>
                  </a:rPr>
                  <a:t>Algorithms</a:t>
                </a:r>
              </a:p>
              <a:p>
                <a:pPr lvl="1">
                  <a:lnSpc>
                    <a:spcPct val="90000"/>
                  </a:lnSpc>
                </a:pP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-testers </a:t>
                </a:r>
                <a:r>
                  <a:rPr lang="en-US" sz="2600" dirty="0" smtClean="0">
                    <a:solidFill>
                      <a:schemeClr val="tx1"/>
                    </a:solidFill>
                  </a:rPr>
                  <a:t>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smtClean="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dirty="0" smtClean="0">
                    <a:solidFill>
                      <a:srgbClr val="0070C0"/>
                    </a:solidFill>
                  </a:rPr>
                  <a:t>monotonicity, Lipschitz, convexity</a:t>
                </a:r>
                <a:endParaRPr lang="en-US" dirty="0">
                  <a:solidFill>
                    <a:srgbClr val="0070C0"/>
                  </a:solidFill>
                </a:endParaRPr>
              </a:p>
              <a:p>
                <a:pPr lvl="1">
                  <a:lnSpc>
                    <a:spcPct val="90000"/>
                  </a:lnSpc>
                </a:pPr>
                <a:r>
                  <a:rPr lang="en-US" sz="2600" dirty="0" smtClean="0">
                    <a:solidFill>
                      <a:schemeClr val="tx1"/>
                    </a:solidFill>
                  </a:rPr>
                  <a:t>Tolerant </a:t>
                </a: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a:t>
                </a:r>
                <a:r>
                  <a:rPr lang="en-US" sz="2600" dirty="0" smtClean="0">
                    <a:solidFill>
                      <a:schemeClr val="tx1"/>
                    </a:solidFill>
                  </a:rPr>
                  <a:t>tester 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sz="2400" dirty="0" smtClean="0">
                    <a:solidFill>
                      <a:srgbClr val="0070C0"/>
                    </a:solidFill>
                  </a:rPr>
                  <a:t>monotonicity in 1D (</a:t>
                </a:r>
                <a:r>
                  <a:rPr lang="en-US" sz="2400" dirty="0" err="1" smtClean="0">
                    <a:solidFill>
                      <a:srgbClr val="0070C0"/>
                    </a:solidFill>
                  </a:rPr>
                  <a:t>sublinear</a:t>
                </a:r>
                <a:r>
                  <a:rPr lang="en-US" sz="2400" dirty="0" smtClean="0">
                    <a:solidFill>
                      <a:srgbClr val="0070C0"/>
                    </a:solidFill>
                  </a:rPr>
                  <a:t> algorithm for isotonic regression)</a:t>
                </a:r>
                <a:endParaRPr lang="en-US" sz="2400" dirty="0">
                  <a:solidFill>
                    <a:srgbClr val="0070C0"/>
                  </a:solidFill>
                </a:endParaRPr>
              </a:p>
              <a:p>
                <a:pPr lvl="1">
                  <a:lnSpc>
                    <a:spcPct val="90000"/>
                  </a:lnSpc>
                  <a:buFont typeface="Wingdings" panose="05000000000000000000" pitchFamily="2" charset="2"/>
                  <a:buChar char="v"/>
                </a:pPr>
                <a:endParaRPr lang="en-US" sz="2600" dirty="0" smtClean="0">
                  <a:solidFill>
                    <a:schemeClr val="tx1"/>
                  </a:solidFill>
                </a:endParaRPr>
              </a:p>
              <a:p>
                <a:pPr lvl="1">
                  <a:lnSpc>
                    <a:spcPct val="90000"/>
                  </a:lnSpc>
                  <a:buFont typeface="Wingdings" panose="05000000000000000000" pitchFamily="2" charset="2"/>
                  <a:buChar char="v"/>
                </a:pPr>
                <a:r>
                  <a:rPr lang="en-US" sz="2600" dirty="0" smtClean="0">
                    <a:solidFill>
                      <a:schemeClr val="tx1"/>
                    </a:solidFill>
                  </a:rPr>
                  <a:t>Our </a:t>
                </a:r>
                <a14:m>
                  <m:oMath xmlns:m="http://schemas.openxmlformats.org/officeDocument/2006/math">
                    <m:sSub>
                      <m:sSubPr>
                        <m:ctrlPr>
                          <a:rPr lang="en-US" sz="2600" i="1" dirty="0" smtClean="0">
                            <a:solidFill>
                              <a:schemeClr val="tx1"/>
                            </a:solidFill>
                            <a:latin typeface="Cambria Math"/>
                          </a:rPr>
                        </m:ctrlPr>
                      </m:sSubPr>
                      <m:e>
                        <m:r>
                          <a:rPr lang="en-US" sz="2600" i="1" dirty="0" smtClean="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smtClean="0">
                    <a:solidFill>
                      <a:schemeClr val="tx1"/>
                    </a:solidFill>
                  </a:rPr>
                  <a:t>-testers </a:t>
                </a:r>
                <a:r>
                  <a:rPr lang="en-US" sz="2600" b="1" dirty="0" smtClean="0">
                    <a:solidFill>
                      <a:schemeClr val="tx1"/>
                    </a:solidFill>
                  </a:rPr>
                  <a:t> beat lower bounds </a:t>
                </a:r>
                <a:r>
                  <a:rPr lang="en-US" sz="2600" dirty="0" smtClean="0">
                    <a:solidFill>
                      <a:schemeClr val="tx1"/>
                    </a:solidFill>
                  </a:rPr>
                  <a:t>for</a:t>
                </a:r>
                <a:r>
                  <a:rPr lang="en-US" sz="2600" b="1" dirty="0" smtClean="0">
                    <a:solidFill>
                      <a:schemeClr val="tx1"/>
                    </a:solidFill>
                  </a:rPr>
                  <a:t> </a:t>
                </a:r>
                <a:r>
                  <a:rPr lang="en-US" sz="2600" dirty="0" smtClean="0">
                    <a:solidFill>
                      <a:schemeClr val="tx1"/>
                    </a:solidFill>
                  </a:rPr>
                  <a:t>Hamming</a:t>
                </a:r>
                <a:r>
                  <a:rPr lang="en-US" sz="2600" b="1" dirty="0" smtClean="0">
                    <a:solidFill>
                      <a:schemeClr val="tx1"/>
                    </a:solidFill>
                  </a:rPr>
                  <a:t> </a:t>
                </a:r>
                <a:r>
                  <a:rPr lang="en-US" sz="2600" dirty="0" smtClean="0">
                    <a:solidFill>
                      <a:schemeClr val="tx1"/>
                    </a:solidFill>
                  </a:rPr>
                  <a:t>testers</a:t>
                </a:r>
              </a:p>
              <a:p>
                <a:pPr lvl="1">
                  <a:lnSpc>
                    <a:spcPct val="90000"/>
                  </a:lnSpc>
                  <a:buFont typeface="Wingdings" panose="05000000000000000000" pitchFamily="2" charset="2"/>
                  <a:buChar char="v"/>
                </a:pPr>
                <a:r>
                  <a:rPr lang="en-US" sz="2600" b="1" dirty="0" smtClean="0">
                    <a:solidFill>
                      <a:schemeClr val="tx1"/>
                    </a:solidFill>
                  </a:rPr>
                  <a:t>Simple algorithms</a:t>
                </a:r>
                <a:r>
                  <a:rPr lang="en-US" sz="2600" dirty="0" smtClean="0">
                    <a:solidFill>
                      <a:schemeClr val="tx1"/>
                    </a:solidFill>
                  </a:rPr>
                  <a:t> backed up by involved analysis</a:t>
                </a:r>
              </a:p>
              <a:p>
                <a:pPr lvl="1">
                  <a:lnSpc>
                    <a:spcPct val="90000"/>
                  </a:lnSpc>
                  <a:buFont typeface="Wingdings" panose="05000000000000000000" pitchFamily="2" charset="2"/>
                  <a:buChar char="v"/>
                </a:pPr>
                <a:r>
                  <a:rPr lang="en-US" sz="2600" dirty="0" smtClean="0">
                    <a:solidFill>
                      <a:schemeClr val="tx1"/>
                    </a:solidFill>
                  </a:rPr>
                  <a:t>Uniformly </a:t>
                </a:r>
                <a:r>
                  <a:rPr lang="en-US" sz="2600" dirty="0">
                    <a:solidFill>
                      <a:schemeClr val="tx1"/>
                    </a:solidFill>
                  </a:rPr>
                  <a:t>sampled  (or </a:t>
                </a:r>
                <a:r>
                  <a:rPr lang="en-US" sz="2600" b="1" dirty="0">
                    <a:solidFill>
                      <a:schemeClr val="tx1"/>
                    </a:solidFill>
                  </a:rPr>
                  <a:t>easy to sample</a:t>
                </a:r>
                <a:r>
                  <a:rPr lang="en-US" sz="2600" dirty="0">
                    <a:solidFill>
                      <a:schemeClr val="tx1"/>
                    </a:solidFill>
                  </a:rPr>
                  <a:t>) data </a:t>
                </a:r>
                <a:r>
                  <a:rPr lang="en-US" sz="2600" dirty="0" smtClean="0">
                    <a:solidFill>
                      <a:schemeClr val="tx1"/>
                    </a:solidFill>
                  </a:rPr>
                  <a:t>suffices</a:t>
                </a:r>
              </a:p>
              <a:p>
                <a:pPr lvl="1">
                  <a:lnSpc>
                    <a:spcPct val="90000"/>
                  </a:lnSpc>
                  <a:buFont typeface="Wingdings" panose="05000000000000000000" pitchFamily="2" charset="2"/>
                  <a:buChar char="v"/>
                </a:pPr>
                <a:endParaRPr lang="en-US" sz="2600" dirty="0" smtClean="0">
                  <a:solidFill>
                    <a:schemeClr val="tx1"/>
                  </a:solidFill>
                </a:endParaRPr>
              </a:p>
              <a:p>
                <a:pPr marL="514350" indent="-514350">
                  <a:lnSpc>
                    <a:spcPct val="90000"/>
                  </a:lnSpc>
                  <a:buFont typeface="+mj-lt"/>
                  <a:buAutoNum type="arabicPeriod" startAt="3"/>
                </a:pPr>
                <a:r>
                  <a:rPr lang="en-US" sz="2800" dirty="0">
                    <a:solidFill>
                      <a:schemeClr val="tx1"/>
                    </a:solidFill>
                  </a:rPr>
                  <a:t>Nearly tight lower bounds</a:t>
                </a:r>
              </a:p>
              <a:p>
                <a:pPr marL="0" indent="0">
                  <a:lnSpc>
                    <a:spcPct val="90000"/>
                  </a:lnSpc>
                  <a:buNone/>
                </a:pPr>
                <a:endParaRPr lang="en-US" sz="2800" dirty="0" smtClean="0">
                  <a:solidFill>
                    <a:schemeClr val="tx1"/>
                  </a:solidFill>
                </a:endParaRPr>
              </a:p>
              <a:p>
                <a:pPr>
                  <a:lnSpc>
                    <a:spcPct val="90000"/>
                  </a:lnSpc>
                </a:pPr>
                <a:endParaRPr 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4648200"/>
              </a:xfrm>
              <a:blipFill rotWithShape="1">
                <a:blip r:embed="rId3"/>
                <a:stretch>
                  <a:fillRect l="-1286" t="-2493" r="-643" b="-170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11</a:t>
            </a:fld>
            <a:endParaRPr lang="en-US" dirty="0"/>
          </a:p>
        </p:txBody>
      </p:sp>
    </p:spTree>
    <p:extLst>
      <p:ext uri="{BB962C8B-B14F-4D97-AF65-F5344CB8AC3E}">
        <p14:creationId xmlns:p14="http://schemas.microsoft.com/office/powerpoint/2010/main" val="24752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Implications for Hamming Testing</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nSpc>
                <a:spcPct val="90000"/>
              </a:lnSpc>
              <a:buNone/>
            </a:pPr>
            <a:r>
              <a:rPr lang="en-US" sz="2800" dirty="0" smtClean="0"/>
              <a:t>Some techniques/results carry over to Hamming testing</a:t>
            </a:r>
          </a:p>
          <a:p>
            <a:pPr lvl="1">
              <a:lnSpc>
                <a:spcPct val="90000"/>
              </a:lnSpc>
            </a:pPr>
            <a:endParaRPr lang="en-US" sz="2600" dirty="0" smtClean="0"/>
          </a:p>
          <a:p>
            <a:pPr lvl="1">
              <a:lnSpc>
                <a:spcPct val="90000"/>
              </a:lnSpc>
            </a:pPr>
            <a:r>
              <a:rPr lang="en-US" sz="2600" dirty="0" smtClean="0"/>
              <a:t>Improvement on </a:t>
            </a:r>
            <a:r>
              <a:rPr lang="en-US" sz="2600" b="1" dirty="0" smtClean="0"/>
              <a:t>Levin’s work investment strategy</a:t>
            </a:r>
          </a:p>
          <a:p>
            <a:pPr lvl="2">
              <a:lnSpc>
                <a:spcPct val="90000"/>
              </a:lnSpc>
            </a:pPr>
            <a:r>
              <a:rPr lang="en-US" sz="2400" dirty="0" smtClean="0"/>
              <a:t>Connectivity of bounded-degree graphs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Ron ‘02]</a:t>
            </a:r>
            <a:endParaRPr lang="en-US" sz="2400" dirty="0" smtClean="0">
              <a:solidFill>
                <a:srgbClr val="0070C0"/>
              </a:solidFill>
            </a:endParaRPr>
          </a:p>
          <a:p>
            <a:pPr lvl="2">
              <a:lnSpc>
                <a:spcPct val="90000"/>
              </a:lnSpc>
            </a:pPr>
            <a:r>
              <a:rPr lang="en-US" sz="2400" dirty="0" smtClean="0"/>
              <a:t>Properties of images </a:t>
            </a:r>
            <a:r>
              <a:rPr lang="en-US" sz="1800" dirty="0" smtClean="0">
                <a:solidFill>
                  <a:srgbClr val="0070C0"/>
                </a:solidFill>
              </a:rPr>
              <a:t>[</a:t>
            </a:r>
            <a:r>
              <a:rPr lang="en-US" sz="1800" dirty="0" err="1" smtClean="0">
                <a:solidFill>
                  <a:srgbClr val="0070C0"/>
                </a:solidFill>
              </a:rPr>
              <a:t>Raskhodnikova</a:t>
            </a:r>
            <a:r>
              <a:rPr lang="en-US" sz="1800" dirty="0" smtClean="0">
                <a:solidFill>
                  <a:srgbClr val="0070C0"/>
                </a:solidFill>
              </a:rPr>
              <a:t> ‘03]</a:t>
            </a:r>
          </a:p>
          <a:p>
            <a:pPr lvl="2">
              <a:lnSpc>
                <a:spcPct val="90000"/>
              </a:lnSpc>
            </a:pPr>
            <a:r>
              <a:rPr lang="en-US" sz="2400" dirty="0" smtClean="0"/>
              <a:t>Multiple-input problems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‘13]</a:t>
            </a:r>
          </a:p>
          <a:p>
            <a:pPr lvl="2">
              <a:lnSpc>
                <a:spcPct val="90000"/>
              </a:lnSpc>
            </a:pPr>
            <a:endParaRPr lang="en-US" sz="2400" dirty="0" smtClean="0"/>
          </a:p>
          <a:p>
            <a:pPr lvl="1">
              <a:lnSpc>
                <a:spcPct val="90000"/>
              </a:lnSpc>
            </a:pPr>
            <a:r>
              <a:rPr lang="en-US" sz="2600" dirty="0" smtClean="0"/>
              <a:t>First example of </a:t>
            </a:r>
            <a:r>
              <a:rPr lang="en-US" sz="2600" b="1" dirty="0" smtClean="0"/>
              <a:t>monotonicity testing</a:t>
            </a:r>
            <a:r>
              <a:rPr lang="en-US" sz="2600" dirty="0" smtClean="0"/>
              <a:t> problem where </a:t>
            </a:r>
            <a:r>
              <a:rPr lang="en-US" sz="2600" b="1" dirty="0" err="1" smtClean="0"/>
              <a:t>adaptivity</a:t>
            </a:r>
            <a:r>
              <a:rPr lang="en-US" sz="2600" b="1" dirty="0" smtClean="0"/>
              <a:t> helps</a:t>
            </a:r>
          </a:p>
          <a:p>
            <a:pPr lvl="1">
              <a:lnSpc>
                <a:spcPct val="90000"/>
              </a:lnSpc>
            </a:pPr>
            <a:r>
              <a:rPr lang="en-US" sz="2600" dirty="0" smtClean="0"/>
              <a:t>Improvements to Hamming testers for Boolean functions</a:t>
            </a:r>
            <a:endParaRPr lang="en-US" sz="2600" dirty="0"/>
          </a:p>
          <a:p>
            <a:pPr>
              <a:lnSpc>
                <a:spcPct val="90000"/>
              </a:lnSpc>
            </a:pPr>
            <a:endParaRPr lang="en-US" sz="2800"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12</a:t>
            </a:fld>
            <a:endParaRPr lang="en-US" dirty="0"/>
          </a:p>
        </p:txBody>
      </p:sp>
    </p:spTree>
    <p:extLst>
      <p:ext uri="{BB962C8B-B14F-4D97-AF65-F5344CB8AC3E}">
        <p14:creationId xmlns:p14="http://schemas.microsoft.com/office/powerpoint/2010/main" val="41734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Definitions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r>
                      <a:rPr lang="en-US" b="1" i="1" dirty="0" smtClean="0">
                        <a:latin typeface="Cambria Math"/>
                      </a:rPr>
                      <m:t>𝒇</m:t>
                    </m:r>
                    <m:r>
                      <a:rPr lang="en-US" i="1" dirty="0">
                        <a:latin typeface="Cambria Math"/>
                      </a:rPr>
                      <m:t>:</m:t>
                    </m:r>
                    <m:r>
                      <a:rPr lang="en-US" b="0" i="1" dirty="0" smtClean="0">
                        <a:latin typeface="Cambria Math"/>
                      </a:rPr>
                      <m:t> </m:t>
                    </m:r>
                    <m:r>
                      <a:rPr lang="en-US" b="0" i="1" dirty="0" smtClean="0">
                        <a:latin typeface="Cambria Math"/>
                      </a:rPr>
                      <m:t>𝐷</m:t>
                    </m:r>
                    <m:r>
                      <a:rPr lang="en-US" i="1" dirty="0">
                        <a:latin typeface="Cambria Math"/>
                      </a:rPr>
                      <m:t>→</m:t>
                    </m:r>
                    <m:d>
                      <m:dPr>
                        <m:begChr m:val="["/>
                        <m:endChr m:val="]"/>
                        <m:ctrlPr>
                          <a:rPr lang="en-US" i="1" dirty="0">
                            <a:latin typeface="Cambria Math"/>
                          </a:rPr>
                        </m:ctrlPr>
                      </m:dPr>
                      <m:e>
                        <m:r>
                          <a:rPr lang="en-US" i="1" dirty="0">
                            <a:latin typeface="Cambria Math"/>
                          </a:rPr>
                          <m:t>0,1</m:t>
                        </m:r>
                      </m:e>
                    </m:d>
                  </m:oMath>
                </a14:m>
                <a:r>
                  <a:rPr lang="en-US" i="1" dirty="0" smtClean="0">
                    <a:latin typeface="Cambria Math"/>
                  </a:rPr>
                  <a:t> </a:t>
                </a:r>
                <a:r>
                  <a:rPr lang="en-US" dirty="0" smtClean="0">
                    <a:latin typeface="Cambria Math"/>
                  </a:rPr>
                  <a:t>(D = finite domain/</a:t>
                </a:r>
                <a:r>
                  <a:rPr lang="en-US" dirty="0" err="1" smtClean="0">
                    <a:latin typeface="Cambria Math"/>
                  </a:rPr>
                  <a:t>poset</a:t>
                </a:r>
                <a:r>
                  <a:rPr lang="en-US" dirty="0" smtClean="0">
                    <a:latin typeface="Cambria Math"/>
                  </a:rPr>
                  <a:t>)</a:t>
                </a:r>
                <a:endParaRPr lang="en-US" i="1" dirty="0" smtClean="0">
                  <a:latin typeface="Cambria Math"/>
                </a:endParaRPr>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smtClean="0">
                                    <a:latin typeface="Cambria Math"/>
                                  </a:rPr>
                                  <m:t>𝒇</m:t>
                                </m:r>
                              </m:e>
                            </m:d>
                          </m:e>
                        </m:d>
                      </m:e>
                      <m:sub>
                        <m:r>
                          <a:rPr lang="en-US" b="1" i="1" smtClean="0">
                            <a:solidFill>
                              <a:srgbClr val="FF0000"/>
                            </a:solidFill>
                            <a:latin typeface="Cambria Math"/>
                          </a:rPr>
                          <m:t>𝒑</m:t>
                        </m:r>
                      </m:sub>
                    </m:sSub>
                    <m:r>
                      <a:rPr lang="en-US" b="0" i="1" smtClean="0">
                        <a:latin typeface="Cambria Math"/>
                      </a:rPr>
                      <m:t>=(</m:t>
                    </m:r>
                    <m:sSup>
                      <m:sSupPr>
                        <m:ctrlPr>
                          <a:rPr lang="en-US" b="0" i="1" smtClean="0">
                            <a:latin typeface="Cambria Math"/>
                          </a:rPr>
                        </m:ctrlPr>
                      </m:sSupPr>
                      <m:e>
                        <m:nary>
                          <m:naryPr>
                            <m:chr m:val="∑"/>
                            <m:supHide m:val="on"/>
                            <m:ctrlPr>
                              <a:rPr lang="en-US" b="0" i="1" smtClean="0">
                                <a:latin typeface="Cambria Math"/>
                              </a:rPr>
                            </m:ctrlPr>
                          </m:naryPr>
                          <m:sub>
                            <m:r>
                              <a:rPr lang="en-US" b="0" i="1" smtClean="0">
                                <a:latin typeface="Cambria Math"/>
                              </a:rPr>
                              <m:t>𝑥</m:t>
                            </m:r>
                            <m:r>
                              <a:rPr lang="en-US" b="0" i="1" smtClean="0">
                                <a:latin typeface="Cambria Math"/>
                              </a:rPr>
                              <m:t>∈ </m:t>
                            </m:r>
                            <m:r>
                              <a:rPr lang="en-US" b="0" i="1" smtClean="0">
                                <a:latin typeface="Cambria Math"/>
                              </a:rPr>
                              <m:t>𝐷</m:t>
                            </m:r>
                          </m:sub>
                          <m:sup/>
                          <m:e>
                            <m:sSup>
                              <m:sSupPr>
                                <m:ctrlPr>
                                  <a:rPr lang="en-US" b="0" i="1" smtClean="0">
                                    <a:latin typeface="Cambria Math"/>
                                  </a:rPr>
                                </m:ctrlPr>
                              </m:sSupPr>
                              <m:e>
                                <m:d>
                                  <m:dPr>
                                    <m:begChr m:val="|"/>
                                    <m:endChr m:val="|"/>
                                    <m:ctrlPr>
                                      <a:rPr lang="en-US" b="0" i="1" smtClean="0">
                                        <a:latin typeface="Cambria Math"/>
                                      </a:rPr>
                                    </m:ctrlPr>
                                  </m:dPr>
                                  <m:e>
                                    <m:r>
                                      <a:rPr lang="en-US" b="1" i="1" smtClean="0">
                                        <a:latin typeface="Cambria Math"/>
                                      </a:rPr>
                                      <m:t>𝒇</m:t>
                                    </m:r>
                                    <m:d>
                                      <m:dPr>
                                        <m:ctrlPr>
                                          <a:rPr lang="en-US" b="0" i="1" smtClean="0">
                                            <a:latin typeface="Cambria Math"/>
                                          </a:rPr>
                                        </m:ctrlPr>
                                      </m:dPr>
                                      <m:e>
                                        <m:r>
                                          <a:rPr lang="en-US" b="0" i="1" smtClean="0">
                                            <a:latin typeface="Cambria Math"/>
                                          </a:rPr>
                                          <m:t>𝑥</m:t>
                                        </m:r>
                                      </m:e>
                                    </m:d>
                                  </m:e>
                                </m:d>
                              </m:e>
                              <m:sup>
                                <m:r>
                                  <a:rPr lang="en-US" b="1" i="1" smtClean="0">
                                    <a:solidFill>
                                      <a:srgbClr val="FF0000"/>
                                    </a:solidFill>
                                    <a:latin typeface="Cambria Math"/>
                                  </a:rPr>
                                  <m:t>𝒑</m:t>
                                </m:r>
                              </m:sup>
                            </m:sSup>
                            <m:r>
                              <a:rPr lang="en-US" b="0" i="1" smtClean="0">
                                <a:latin typeface="Cambria Math"/>
                              </a:rPr>
                              <m:t>)</m:t>
                            </m:r>
                          </m:e>
                        </m:nary>
                      </m:e>
                      <m:sup>
                        <m:r>
                          <a:rPr lang="en-US" b="0" i="1" smtClean="0">
                            <a:latin typeface="Cambria Math"/>
                          </a:rPr>
                          <m:t>1/</m:t>
                        </m:r>
                        <m:r>
                          <a:rPr lang="en-US" b="1" i="1" smtClean="0">
                            <a:solidFill>
                              <a:srgbClr val="FF0000"/>
                            </a:solidFill>
                            <a:latin typeface="Cambria Math"/>
                          </a:rPr>
                          <m:t>𝒑</m:t>
                        </m:r>
                      </m:sup>
                    </m:sSup>
                  </m:oMath>
                </a14:m>
                <a:r>
                  <a:rPr lang="en-US" b="0" dirty="0" smtClean="0"/>
                  <a:t>, for </a:t>
                </a:r>
                <a14:m>
                  <m:oMath xmlns:m="http://schemas.openxmlformats.org/officeDocument/2006/math">
                    <m:r>
                      <a:rPr lang="en-US" b="1" i="1" smtClean="0">
                        <a:solidFill>
                          <a:srgbClr val="FF0000"/>
                        </a:solidFill>
                        <a:latin typeface="Cambria Math"/>
                      </a:rPr>
                      <m:t>𝒑</m:t>
                    </m:r>
                    <m:r>
                      <a:rPr lang="en-US" b="0" i="1" smtClean="0">
                        <a:solidFill>
                          <a:schemeClr val="tx1"/>
                        </a:solidFill>
                        <a:latin typeface="Cambria Math"/>
                      </a:rPr>
                      <m:t>≥1</m:t>
                    </m:r>
                  </m:oMath>
                </a14:m>
                <a:endParaRPr lang="en-US" b="0" dirty="0" smtClean="0"/>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a:latin typeface="Cambria Math"/>
                                  </a:rPr>
                                  <m:t>𝒇</m:t>
                                </m:r>
                              </m:e>
                            </m:d>
                          </m:e>
                        </m:d>
                      </m:e>
                      <m:sub>
                        <m:r>
                          <a:rPr lang="en-US" b="1" i="1" smtClean="0">
                            <a:solidFill>
                              <a:srgbClr val="FF0000"/>
                            </a:solidFill>
                            <a:latin typeface="Cambria Math"/>
                          </a:rPr>
                          <m:t>𝟎</m:t>
                        </m:r>
                      </m:sub>
                    </m:sSub>
                    <m:r>
                      <a:rPr lang="en-US" b="0" i="1" smtClean="0">
                        <a:latin typeface="Cambria Math"/>
                      </a:rPr>
                      <m:t>=</m:t>
                    </m:r>
                  </m:oMath>
                </a14:m>
                <a:r>
                  <a:rPr lang="en-US" b="0" dirty="0" smtClean="0"/>
                  <a:t> Hamming weight (# of non-zero values)</a:t>
                </a:r>
              </a:p>
              <a:p>
                <a:r>
                  <a:rPr lang="en-US" dirty="0" smtClean="0"/>
                  <a:t>Property </a:t>
                </a:r>
                <a14:m>
                  <m:oMath xmlns:m="http://schemas.openxmlformats.org/officeDocument/2006/math">
                    <m:r>
                      <a:rPr lang="en-US" b="1" i="1" dirty="0">
                        <a:solidFill>
                          <a:srgbClr val="0070C0"/>
                        </a:solidFill>
                        <a:latin typeface="Cambria Math"/>
                      </a:rPr>
                      <m:t>𝑷</m:t>
                    </m:r>
                  </m:oMath>
                </a14:m>
                <a:r>
                  <a:rPr lang="en-US" dirty="0"/>
                  <a:t> = class of functions (monotone, convex</a:t>
                </a:r>
                <a:r>
                  <a:rPr lang="en-US" dirty="0" smtClean="0"/>
                  <a:t>, linear, </a:t>
                </a:r>
                <a:r>
                  <a:rPr lang="en-US" dirty="0" err="1" smtClean="0"/>
                  <a:t>Lipschitz</a:t>
                </a:r>
                <a:r>
                  <a:rPr lang="en-US" dirty="0" smtClean="0"/>
                  <a:t>, …)</a:t>
                </a:r>
                <a:endParaRPr lang="en-US" dirty="0"/>
              </a:p>
              <a:p>
                <a14:m>
                  <m:oMath xmlns:m="http://schemas.openxmlformats.org/officeDocument/2006/math">
                    <m:r>
                      <a:rPr lang="en-US" b="0" i="1" dirty="0" smtClean="0">
                        <a:latin typeface="Cambria Math"/>
                      </a:rPr>
                      <m:t>𝑑</m:t>
                    </m:r>
                    <m:r>
                      <a:rPr lang="en-US" i="1" dirty="0" smtClean="0">
                        <a:latin typeface="Cambria Math"/>
                      </a:rPr>
                      <m:t>𝑖𝑠</m:t>
                    </m:r>
                    <m:sSub>
                      <m:sSubPr>
                        <m:ctrlPr>
                          <a:rPr lang="en-US" b="0" i="1" dirty="0" smtClean="0">
                            <a:latin typeface="Cambria Math"/>
                          </a:rPr>
                        </m:ctrlPr>
                      </m:sSubPr>
                      <m:e>
                        <m:r>
                          <a:rPr lang="en-US" i="1" dirty="0" smtClean="0">
                            <a:latin typeface="Cambria Math"/>
                          </a:rPr>
                          <m:t>𝑡</m:t>
                        </m:r>
                      </m:e>
                      <m:sub>
                        <m:r>
                          <a:rPr lang="en-US" b="1" i="1" dirty="0" smtClean="0">
                            <a:solidFill>
                              <a:srgbClr val="FF0000"/>
                            </a:solidFill>
                            <a:latin typeface="Cambria Math"/>
                          </a:rPr>
                          <m:t>𝒑</m:t>
                        </m:r>
                      </m:sub>
                    </m:sSub>
                    <m:d>
                      <m:dPr>
                        <m:ctrlPr>
                          <a:rPr lang="en-US" i="1" dirty="0" smtClean="0">
                            <a:latin typeface="Cambria Math"/>
                          </a:rPr>
                        </m:ctrlPr>
                      </m:dPr>
                      <m:e>
                        <m:r>
                          <a:rPr lang="en-US" b="1" i="1" dirty="0">
                            <a:latin typeface="Cambria Math"/>
                          </a:rPr>
                          <m:t>𝒇</m:t>
                        </m:r>
                        <m:r>
                          <a:rPr lang="en-US" b="0" i="1" dirty="0" smtClean="0">
                            <a:latin typeface="Cambria Math"/>
                          </a:rPr>
                          <m:t>,</m:t>
                        </m:r>
                        <m:r>
                          <a:rPr lang="en-US" b="1" i="1" dirty="0">
                            <a:solidFill>
                              <a:srgbClr val="0070C0"/>
                            </a:solidFill>
                            <a:latin typeface="Cambria Math"/>
                          </a:rPr>
                          <m:t>𝑷</m:t>
                        </m:r>
                      </m:e>
                    </m:d>
                    <m:r>
                      <a:rPr lang="en-US" b="0" i="1" dirty="0" smtClean="0">
                        <a:latin typeface="Cambria Math"/>
                      </a:rPr>
                      <m:t>=</m:t>
                    </m:r>
                    <m:func>
                      <m:funcPr>
                        <m:ctrlPr>
                          <a:rPr lang="en-US" b="0" i="1" dirty="0" smtClean="0">
                            <a:latin typeface="Cambria Math"/>
                          </a:rPr>
                        </m:ctrlPr>
                      </m:funcPr>
                      <m:fName>
                        <m:r>
                          <a:rPr lang="en-US" b="0" i="1" dirty="0" smtClean="0">
                            <a:latin typeface="Cambria Math"/>
                          </a:rPr>
                          <m:t> </m:t>
                        </m:r>
                      </m:fName>
                      <m:e>
                        <m:f>
                          <m:fPr>
                            <m:ctrlPr>
                              <a:rPr lang="en-US" b="0" i="1" dirty="0" smtClean="0">
                                <a:latin typeface="Cambria Math"/>
                              </a:rPr>
                            </m:ctrlPr>
                          </m:fPr>
                          <m:num>
                            <m:sSub>
                              <m:sSubPr>
                                <m:ctrlPr>
                                  <a:rPr lang="en-US" b="0" i="1" dirty="0" smtClean="0">
                                    <a:latin typeface="Cambria Math"/>
                                  </a:rPr>
                                </m:ctrlPr>
                              </m:sSubPr>
                              <m:e>
                                <m:func>
                                  <m:funcPr>
                                    <m:ctrlPr>
                                      <a:rPr lang="en-US" b="0" i="1" dirty="0" smtClean="0">
                                        <a:latin typeface="Cambria Math"/>
                                      </a:rPr>
                                    </m:ctrlPr>
                                  </m:funcPr>
                                  <m:fName>
                                    <m:limLow>
                                      <m:limLowPr>
                                        <m:ctrlPr>
                                          <a:rPr lang="en-US" b="0" i="1" dirty="0" smtClean="0">
                                            <a:latin typeface="Cambria Math"/>
                                          </a:rPr>
                                        </m:ctrlPr>
                                      </m:limLowPr>
                                      <m:e>
                                        <m:r>
                                          <m:rPr>
                                            <m:sty m:val="p"/>
                                          </m:rPr>
                                          <a:rPr lang="en-US" b="0" i="0" dirty="0" smtClean="0">
                                            <a:latin typeface="Cambria Math"/>
                                          </a:rPr>
                                          <m:t>min</m:t>
                                        </m:r>
                                      </m:e>
                                      <m:lim>
                                        <m:r>
                                          <a:rPr lang="en-US" b="0" i="1" dirty="0" smtClean="0">
                                            <a:latin typeface="Cambria Math"/>
                                          </a:rPr>
                                          <m:t>𝑔</m:t>
                                        </m:r>
                                        <m:r>
                                          <a:rPr lang="en-US" b="0" i="1" dirty="0" smtClean="0">
                                            <a:latin typeface="Cambria Math"/>
                                          </a:rPr>
                                          <m:t>∈</m:t>
                                        </m:r>
                                        <m:r>
                                          <a:rPr lang="en-US" b="1" i="1" dirty="0" smtClean="0">
                                            <a:solidFill>
                                              <a:srgbClr val="0070C0"/>
                                            </a:solidFill>
                                            <a:latin typeface="Cambria Math"/>
                                          </a:rPr>
                                          <m:t>𝑷</m:t>
                                        </m:r>
                                      </m:lim>
                                    </m:limLow>
                                  </m:fName>
                                  <m:e>
                                    <m:r>
                                      <a:rPr lang="en-US" b="0" i="1" dirty="0" smtClean="0">
                                        <a:latin typeface="Cambria Math"/>
                                      </a:rPr>
                                      <m:t>||</m:t>
                                    </m:r>
                                    <m:r>
                                      <a:rPr lang="en-US" b="1" i="1" dirty="0" smtClean="0">
                                        <a:latin typeface="Cambria Math"/>
                                      </a:rPr>
                                      <m:t>𝒇</m:t>
                                    </m:r>
                                    <m:r>
                                      <a:rPr lang="en-US" b="0" i="1" dirty="0" smtClean="0">
                                        <a:latin typeface="Cambria Math"/>
                                      </a:rPr>
                                      <m:t> −</m:t>
                                    </m:r>
                                    <m:r>
                                      <a:rPr lang="en-US" b="0" i="1" dirty="0" smtClean="0">
                                        <a:latin typeface="Cambria Math"/>
                                      </a:rPr>
                                      <m:t>𝑔</m:t>
                                    </m:r>
                                    <m:r>
                                      <a:rPr lang="en-US" b="0" i="1" dirty="0" smtClean="0">
                                        <a:latin typeface="Cambria Math"/>
                                      </a:rPr>
                                      <m:t>||</m:t>
                                    </m:r>
                                  </m:e>
                                </m:func>
                              </m:e>
                              <m:sub>
                                <m:r>
                                  <a:rPr lang="en-US" b="1" i="1" dirty="0" smtClean="0">
                                    <a:solidFill>
                                      <a:srgbClr val="FF0000"/>
                                    </a:solidFill>
                                    <a:latin typeface="Cambria Math"/>
                                  </a:rPr>
                                  <m:t>𝒑</m:t>
                                </m:r>
                              </m:sub>
                            </m:sSub>
                          </m:num>
                          <m:den>
                            <m:sSub>
                              <m:sSubPr>
                                <m:ctrlPr>
                                  <a:rPr lang="en-US" b="0" i="1" dirty="0" smtClean="0">
                                    <a:latin typeface="Cambria Math"/>
                                  </a:rPr>
                                </m:ctrlPr>
                              </m:sSubPr>
                              <m:e>
                                <m:d>
                                  <m:dPr>
                                    <m:begChr m:val="|"/>
                                    <m:endChr m:val="|"/>
                                    <m:ctrlPr>
                                      <a:rPr lang="en-US" b="0" i="1" dirty="0" smtClean="0">
                                        <a:latin typeface="Cambria Math"/>
                                      </a:rPr>
                                    </m:ctrlPr>
                                  </m:dPr>
                                  <m:e>
                                    <m:d>
                                      <m:dPr>
                                        <m:begChr m:val="|"/>
                                        <m:endChr m:val="|"/>
                                        <m:ctrlPr>
                                          <a:rPr lang="en-US" b="0" i="1" dirty="0" smtClean="0">
                                            <a:latin typeface="Cambria Math"/>
                                          </a:rPr>
                                        </m:ctrlPr>
                                      </m:dPr>
                                      <m:e>
                                        <m:r>
                                          <a:rPr lang="en-US" b="0" i="1" dirty="0" smtClean="0">
                                            <a:latin typeface="Cambria Math"/>
                                          </a:rPr>
                                          <m:t>1</m:t>
                                        </m:r>
                                      </m:e>
                                    </m:d>
                                  </m:e>
                                </m:d>
                              </m:e>
                              <m:sub>
                                <m:r>
                                  <a:rPr lang="en-US" b="1" i="1" dirty="0" smtClean="0">
                                    <a:solidFill>
                                      <a:srgbClr val="FF0000"/>
                                    </a:solidFill>
                                    <a:latin typeface="Cambria Math"/>
                                  </a:rPr>
                                  <m:t>𝒑</m:t>
                                </m:r>
                              </m:sub>
                            </m:sSub>
                          </m:den>
                        </m:f>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752"/>
                </a:stretch>
              </a:blipFill>
            </p:spPr>
            <p:txBody>
              <a:bodyPr/>
              <a:lstStyle/>
              <a:p>
                <a:r>
                  <a:rPr lang="en-US">
                    <a:noFill/>
                  </a:rPr>
                  <a:t> </a:t>
                </a:r>
              </a:p>
            </p:txBody>
          </p:sp>
        </mc:Fallback>
      </mc:AlternateContent>
    </p:spTree>
    <p:extLst>
      <p:ext uri="{BB962C8B-B14F-4D97-AF65-F5344CB8AC3E}">
        <p14:creationId xmlns:p14="http://schemas.microsoft.com/office/powerpoint/2010/main" val="36449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solidFill>
                      <a:srgbClr val="0070C0"/>
                    </a:solidFill>
                  </a:rPr>
                  <a:t>Relationships: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a:rPr>
                          <m:t>𝐿</m:t>
                        </m:r>
                      </m:e>
                      <m:sub>
                        <m:r>
                          <a:rPr lang="en-US" b="0" i="1" dirty="0" smtClean="0">
                            <a:solidFill>
                              <a:srgbClr val="0070C0"/>
                            </a:solidFill>
                            <a:latin typeface="Cambria Math"/>
                          </a:rPr>
                          <m:t>𝑝</m:t>
                        </m:r>
                      </m:sub>
                    </m:sSub>
                  </m:oMath>
                </a14:m>
                <a:r>
                  <a:rPr lang="en-US" dirty="0" smtClean="0">
                    <a:solidFill>
                      <a:srgbClr val="0070C0"/>
                    </a:solidFill>
                  </a:rPr>
                  <a:t>-Testing</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6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14:m>
                  <m:oMath xmlns:m="http://schemas.openxmlformats.org/officeDocument/2006/math">
                    <m:sSub>
                      <m:sSubPr>
                        <m:ctrlPr>
                          <a:rPr lang="en-US" i="1" dirty="0" smtClean="0">
                            <a:latin typeface="Cambria Math"/>
                          </a:rPr>
                        </m:ctrlPr>
                      </m:sSubPr>
                      <m:e>
                        <m:r>
                          <a:rPr lang="en-US" i="1" dirty="0" smtClean="0">
                            <a:latin typeface="Cambria Math"/>
                          </a:rPr>
                          <m:t>𝑄</m:t>
                        </m:r>
                      </m:e>
                      <m:sub>
                        <m:r>
                          <a:rPr lang="en-US" b="1" i="1" dirty="0" smtClean="0">
                            <a:solidFill>
                              <a:srgbClr val="FF0000"/>
                            </a:solidFill>
                            <a:latin typeface="Cambria Math"/>
                          </a:rPr>
                          <m:t>𝒑</m:t>
                        </m:r>
                      </m:sub>
                    </m:sSub>
                  </m:oMath>
                </a14:m>
                <a:r>
                  <a:rPr lang="en-US" dirty="0" smtClean="0"/>
                  <a:t>(</a:t>
                </a:r>
                <a14:m>
                  <m:oMath xmlns:m="http://schemas.openxmlformats.org/officeDocument/2006/math">
                    <m:r>
                      <a:rPr lang="en-US" b="1" i="1" dirty="0" smtClean="0">
                        <a:solidFill>
                          <a:srgbClr val="0070C0"/>
                        </a:solidFill>
                        <a:latin typeface="Cambria Math"/>
                      </a:rPr>
                      <m:t>𝑷</m:t>
                    </m:r>
                  </m:oMath>
                </a14:m>
                <a:r>
                  <a:rPr lang="en-US" dirty="0" smtClean="0"/>
                  <a:t>,</a:t>
                </a:r>
                <a14:m>
                  <m:oMath xmlns:m="http://schemas.openxmlformats.org/officeDocument/2006/math">
                    <m:r>
                      <a:rPr lang="en-US" b="1" i="1" dirty="0" smtClean="0">
                        <a:latin typeface="Cambria Math"/>
                      </a:rPr>
                      <m:t>𝝐</m:t>
                    </m:r>
                  </m:oMath>
                </a14:m>
                <a:r>
                  <a:rPr lang="en-US" dirty="0" smtClean="0"/>
                  <a:t>) = query complexity of </a:t>
                </a:r>
                <a14:m>
                  <m:oMath xmlns:m="http://schemas.openxmlformats.org/officeDocument/2006/math">
                    <m:sSub>
                      <m:sSubPr>
                        <m:ctrlPr>
                          <a:rPr lang="en-US" i="1" dirty="0" smtClean="0">
                            <a:latin typeface="Cambria Math"/>
                          </a:rPr>
                        </m:ctrlPr>
                      </m:sSubPr>
                      <m:e>
                        <m:r>
                          <a:rPr lang="en-US" i="1" dirty="0" smtClean="0">
                            <a:latin typeface="Cambria Math"/>
                          </a:rPr>
                          <m:t>𝐿</m:t>
                        </m:r>
                      </m:e>
                      <m:sub>
                        <m:r>
                          <a:rPr lang="en-US" b="1" i="1" dirty="0" smtClean="0">
                            <a:solidFill>
                              <a:srgbClr val="FF0000"/>
                            </a:solidFill>
                            <a:latin typeface="Cambria Math"/>
                          </a:rPr>
                          <m:t>𝒑</m:t>
                        </m:r>
                      </m:sub>
                    </m:sSub>
                  </m:oMath>
                </a14:m>
                <a:r>
                  <a:rPr lang="en-US" dirty="0" smtClean="0"/>
                  <a:t>-testing property </a:t>
                </a:r>
                <a14:m>
                  <m:oMath xmlns:m="http://schemas.openxmlformats.org/officeDocument/2006/math">
                    <m:r>
                      <a:rPr lang="en-US" b="1" i="1" dirty="0" smtClean="0">
                        <a:solidFill>
                          <a:srgbClr val="0070C0"/>
                        </a:solidFill>
                        <a:latin typeface="Cambria Math"/>
                      </a:rPr>
                      <m:t>𝑷</m:t>
                    </m:r>
                  </m:oMath>
                </a14:m>
                <a:r>
                  <a:rPr lang="en-US" b="1" dirty="0" smtClean="0"/>
                  <a:t> </a:t>
                </a:r>
                <a:r>
                  <a:rPr lang="en-US" dirty="0" smtClean="0"/>
                  <a:t>at distance </a:t>
                </a:r>
                <a14:m>
                  <m:oMath xmlns:m="http://schemas.openxmlformats.org/officeDocument/2006/math">
                    <m:r>
                      <a:rPr lang="en-US" b="1" i="1" smtClean="0">
                        <a:latin typeface="Cambria Math"/>
                      </a:rPr>
                      <m:t>𝝐</m:t>
                    </m:r>
                  </m:oMath>
                </a14:m>
                <a:endParaRPr lang="en-US" b="1" dirty="0" smtClean="0"/>
              </a:p>
              <a:p>
                <a:endParaRPr lang="en-US" i="1" dirty="0" smtClean="0">
                  <a:latin typeface="Cambria Math"/>
                </a:endParaRP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endParaRPr lang="en-US" dirty="0" smtClean="0"/>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i="1" dirty="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r>
                  <a:rPr lang="en-US" dirty="0" smtClean="0"/>
                  <a:t> (Cauchy-</a:t>
                </a:r>
                <a:r>
                  <a:rPr lang="en-US" dirty="0" err="1" smtClean="0"/>
                  <a:t>Shwarz</a:t>
                </a:r>
                <a:r>
                  <a:rPr lang="en-US" dirty="0" smtClean="0"/>
                  <a:t>)</a:t>
                </a: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b="0" i="1" dirty="0" smtClean="0">
                            <a:latin typeface="Cambria Math"/>
                          </a:rPr>
                        </m:ctrlPr>
                      </m:radPr>
                      <m:deg/>
                      <m:e>
                        <m:r>
                          <a:rPr lang="en-US" b="1" i="1" dirty="0">
                            <a:latin typeface="Cambria Math"/>
                          </a:rPr>
                          <m:t>𝝐</m:t>
                        </m:r>
                      </m:e>
                    </m:rad>
                    <m:r>
                      <m:rPr>
                        <m:nor/>
                      </m:rPr>
                      <a:rPr lang="en-US" dirty="0"/>
                      <m:t>)</m:t>
                    </m:r>
                  </m:oMath>
                </a14:m>
                <a:endParaRPr lang="en-US" dirty="0"/>
              </a:p>
              <a:p>
                <a:pPr marL="0" indent="0">
                  <a:buNone/>
                </a:pPr>
                <a:endParaRPr lang="en-US" dirty="0" smtClean="0"/>
              </a:p>
              <a:p>
                <a:pPr marL="0" indent="0">
                  <a:buNone/>
                </a:pPr>
                <a:r>
                  <a:rPr lang="en-US" dirty="0" smtClean="0"/>
                  <a:t>Boolean functions </a:t>
                </a:r>
                <a14:m>
                  <m:oMath xmlns:m="http://schemas.openxmlformats.org/officeDocument/2006/math">
                    <m:r>
                      <a:rPr lang="en-US" b="1" i="1" smtClean="0">
                        <a:latin typeface="Cambria Math"/>
                      </a:rPr>
                      <m:t>𝒇</m:t>
                    </m:r>
                    <m:r>
                      <a:rPr lang="en-US" b="1" i="1" smtClean="0">
                        <a:latin typeface="Cambria Math"/>
                      </a:rPr>
                      <m:t>:</m:t>
                    </m:r>
                    <m:r>
                      <a:rPr lang="en-US" b="0" i="1" smtClean="0">
                        <a:latin typeface="Cambria Math"/>
                      </a:rPr>
                      <m:t>𝐷</m:t>
                    </m:r>
                    <m:r>
                      <a:rPr lang="en-US" b="0" i="1" smtClean="0">
                        <a:latin typeface="Cambria Math"/>
                      </a:rPr>
                      <m:t>→</m:t>
                    </m:r>
                    <m:d>
                      <m:dPr>
                        <m:begChr m:val="{"/>
                        <m:endChr m:val="}"/>
                        <m:ctrlPr>
                          <a:rPr lang="en-US" b="0" i="1" smtClean="0">
                            <a:latin typeface="Cambria Math"/>
                          </a:rPr>
                        </m:ctrlPr>
                      </m:dPr>
                      <m:e>
                        <m:r>
                          <a:rPr lang="en-US" b="0" i="1" smtClean="0">
                            <a:latin typeface="Cambria Math"/>
                          </a:rPr>
                          <m:t>0,1</m:t>
                        </m:r>
                      </m:e>
                    </m:d>
                  </m:oMath>
                </a14:m>
                <a:endParaRPr lang="en-US" b="0" dirty="0" smtClean="0"/>
              </a:p>
              <a:p>
                <a:pPr marL="0" indent="0">
                  <a:buNone/>
                </a:pPr>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 =</m:t>
                    </m:r>
                    <m:r>
                      <a:rPr lang="en-US" b="0" i="1" dirty="0" smtClean="0">
                        <a:latin typeface="Cambria Math"/>
                      </a:rPr>
                      <m:t> </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m:rPr>
                        <m:nor/>
                      </m:rPr>
                      <a:rPr lang="en-US" b="0" i="0" dirty="0" smtClean="0"/>
                      <m:t> =</m:t>
                    </m:r>
                    <m:sSub>
                      <m:sSubPr>
                        <m:ctrlPr>
                          <a:rPr lang="en-US" i="1" dirty="0">
                            <a:latin typeface="Cambria Math"/>
                          </a:rPr>
                        </m:ctrlPr>
                      </m:sSubPr>
                      <m:e>
                        <m:r>
                          <a:rPr lang="en-US" b="0" i="1" dirty="0" smtClean="0">
                            <a:latin typeface="Cambria Math"/>
                          </a:rPr>
                          <m:t> </m:t>
                        </m:r>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i="1" dirty="0">
                            <a:latin typeface="Cambria Math"/>
                          </a:rPr>
                        </m:ctrlPr>
                      </m:radPr>
                      <m:deg/>
                      <m:e>
                        <m:r>
                          <a:rPr lang="en-US" b="1" i="1" dirty="0">
                            <a:latin typeface="Cambria Math"/>
                          </a:rPr>
                          <m:t>𝝐</m:t>
                        </m:r>
                      </m:e>
                    </m:rad>
                    <m:r>
                      <m:rPr>
                        <m:nor/>
                      </m:rPr>
                      <a:rPr lang="en-US" dirty="0"/>
                      <m:t>)</m:t>
                    </m:r>
                  </m:oMath>
                </a14:m>
                <a:r>
                  <a:rPr lang="en-US" dirty="0"/>
                  <a:t>	</a:t>
                </a:r>
                <a:endParaRPr lang="en-US" dirty="0" smtClean="0"/>
              </a:p>
              <a:p>
                <a:endParaRPr lang="en-US" b="1" dirty="0" smtClean="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4"/>
                <a:stretch>
                  <a:fillRect l="-1852" t="-2217"/>
                </a:stretch>
              </a:blipFill>
            </p:spPr>
            <p:txBody>
              <a:bodyPr/>
              <a:lstStyle/>
              <a:p>
                <a:r>
                  <a:rPr lang="en-US">
                    <a:noFill/>
                  </a:rPr>
                  <a:t> </a:t>
                </a:r>
              </a:p>
            </p:txBody>
          </p:sp>
        </mc:Fallback>
      </mc:AlternateContent>
    </p:spTree>
    <p:extLst>
      <p:ext uri="{BB962C8B-B14F-4D97-AF65-F5344CB8AC3E}">
        <p14:creationId xmlns:p14="http://schemas.microsoft.com/office/powerpoint/2010/main" val="36404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solidFill>
                      <a:srgbClr val="0070C0"/>
                    </a:solidFill>
                  </a:rPr>
                  <a:t>Relationships</a:t>
                </a:r>
                <a:r>
                  <a:rPr lang="en-US" dirty="0" smtClean="0">
                    <a:solidFill>
                      <a:srgbClr val="0070C0"/>
                    </a:solidFill>
                  </a:rPr>
                  <a:t>: Tolerant </a:t>
                </a:r>
                <a14:m>
                  <m:oMath xmlns:m="http://schemas.openxmlformats.org/officeDocument/2006/math">
                    <m:sSub>
                      <m:sSubPr>
                        <m:ctrlPr>
                          <a:rPr lang="en-US" i="1" dirty="0">
                            <a:solidFill>
                              <a:srgbClr val="0070C0"/>
                            </a:solidFill>
                            <a:latin typeface="Cambria Math"/>
                          </a:rPr>
                        </m:ctrlPr>
                      </m:sSubPr>
                      <m:e>
                        <m:r>
                          <a:rPr lang="en-US" i="1" dirty="0">
                            <a:solidFill>
                              <a:srgbClr val="0070C0"/>
                            </a:solidFill>
                            <a:latin typeface="Cambria Math"/>
                          </a:rPr>
                          <m:t>𝐿</m:t>
                        </m:r>
                      </m:e>
                      <m:sub>
                        <m:r>
                          <a:rPr lang="en-US" i="1" dirty="0">
                            <a:solidFill>
                              <a:srgbClr val="0070C0"/>
                            </a:solidFill>
                            <a:latin typeface="Cambria Math"/>
                          </a:rPr>
                          <m:t>𝑝</m:t>
                        </m:r>
                      </m:sub>
                    </m:sSub>
                  </m:oMath>
                </a14:m>
                <a:r>
                  <a:rPr lang="en-US" dirty="0">
                    <a:solidFill>
                      <a:srgbClr val="0070C0"/>
                    </a:solidFill>
                  </a:rPr>
                  <a:t>-Testing</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370" r="-444" b="-6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20168"/>
                <a:ext cx="8610600" cy="5257800"/>
              </a:xfrm>
            </p:spPr>
            <p:txBody>
              <a:bodyPr>
                <a:normAutofit lnSpcReduction="10000"/>
              </a:bodyPr>
              <a:lstStyle/>
              <a:p>
                <a:pPr marL="0" indent="0" algn="ctr">
                  <a:buNone/>
                </a:pPr>
                <a:endParaRPr lang="en-US" sz="2800" i="1" dirty="0" smtClean="0">
                  <a:latin typeface="Cambria Math"/>
                </a:endParaRPr>
              </a:p>
              <a:p>
                <a:pPr marL="0" indent="0">
                  <a:buNone/>
                </a:pPr>
                <a14:m>
                  <m:oMath xmlns:m="http://schemas.openxmlformats.org/officeDocument/2006/math">
                    <m:sSub>
                      <m:sSubPr>
                        <m:ctrlPr>
                          <a:rPr lang="en-US" sz="2800" i="1" dirty="0" smtClean="0">
                            <a:latin typeface="Cambria Math"/>
                          </a:rPr>
                        </m:ctrlPr>
                      </m:sSubPr>
                      <m:e>
                        <m:r>
                          <a:rPr lang="en-US" sz="2800" i="1" dirty="0">
                            <a:latin typeface="Cambria Math"/>
                          </a:rPr>
                          <m:t>𝑄</m:t>
                        </m:r>
                      </m:e>
                      <m:sub>
                        <m:r>
                          <a:rPr lang="en-US" sz="2800" b="1" i="1" dirty="0">
                            <a:solidFill>
                              <a:srgbClr val="FF0000"/>
                            </a:solidFill>
                            <a:latin typeface="Cambria Math"/>
                          </a:rPr>
                          <m:t>𝒑</m:t>
                        </m:r>
                      </m:sub>
                    </m:sSub>
                  </m:oMath>
                </a14:m>
                <a:r>
                  <a:rPr lang="en-US" sz="2800" dirty="0"/>
                  <a:t>(</a:t>
                </a:r>
                <a14:m>
                  <m:oMath xmlns:m="http://schemas.openxmlformats.org/officeDocument/2006/math">
                    <m:r>
                      <a:rPr lang="en-US" sz="2800" b="1" i="1" dirty="0">
                        <a:solidFill>
                          <a:srgbClr val="0070C0"/>
                        </a:solidFill>
                        <a:latin typeface="Cambria Math"/>
                      </a:rPr>
                      <m:t>𝑷</m:t>
                    </m:r>
                  </m:oMath>
                </a14:m>
                <a:r>
                  <a:rPr lang="en-US" sz="2800" dirty="0" smtClean="0"/>
                  <a:t>,</a:t>
                </a:r>
                <a14:m>
                  <m:oMath xmlns:m="http://schemas.openxmlformats.org/officeDocument/2006/math">
                    <m:sSub>
                      <m:sSubPr>
                        <m:ctrlPr>
                          <a:rPr lang="en-US" sz="2800" i="1" dirty="0" smtClean="0">
                            <a:latin typeface="Cambria Math"/>
                          </a:rPr>
                        </m:ctrlPr>
                      </m:sSubPr>
                      <m:e>
                        <m:r>
                          <a:rPr lang="en-US" sz="2800" b="1" i="1" dirty="0" smtClean="0">
                            <a:latin typeface="Cambria Math"/>
                          </a:rPr>
                          <m:t>𝝐</m:t>
                        </m:r>
                      </m:e>
                      <m:sub>
                        <m:r>
                          <a:rPr lang="en-US" sz="2800" b="1" i="1" dirty="0" smtClean="0">
                            <a:latin typeface="Cambria Math"/>
                          </a:rPr>
                          <m:t>𝟏</m:t>
                        </m:r>
                      </m:sub>
                    </m:sSub>
                    <m:r>
                      <a:rPr lang="en-US" sz="2800" b="0" i="1" dirty="0" smtClean="0">
                        <a:latin typeface="Cambria Math"/>
                      </a:rPr>
                      <m:t>,</m:t>
                    </m:r>
                    <m:sSub>
                      <m:sSubPr>
                        <m:ctrlPr>
                          <a:rPr lang="en-US" sz="2800" b="1" i="1" dirty="0" smtClean="0">
                            <a:latin typeface="Cambria Math"/>
                          </a:rPr>
                        </m:ctrlPr>
                      </m:sSubPr>
                      <m:e>
                        <m:r>
                          <a:rPr lang="en-US" sz="2800" b="1" i="1" dirty="0" smtClean="0">
                            <a:latin typeface="Cambria Math"/>
                          </a:rPr>
                          <m:t>𝝐</m:t>
                        </m:r>
                      </m:e>
                      <m:sub>
                        <m:r>
                          <a:rPr lang="en-US" sz="2800" b="1" i="1" dirty="0" smtClean="0">
                            <a:latin typeface="Cambria Math"/>
                          </a:rPr>
                          <m:t>𝟐</m:t>
                        </m:r>
                      </m:sub>
                    </m:sSub>
                  </m:oMath>
                </a14:m>
                <a:r>
                  <a:rPr lang="en-US" sz="2800" dirty="0" smtClean="0"/>
                  <a:t>) </a:t>
                </a:r>
                <a:r>
                  <a:rPr lang="en-US" sz="2800" dirty="0"/>
                  <a:t>= query complexity </a:t>
                </a:r>
                <a:r>
                  <a:rPr lang="en-US" sz="2800" dirty="0" smtClean="0"/>
                  <a:t>of tolerant </a:t>
                </a:r>
                <a14:m>
                  <m:oMath xmlns:m="http://schemas.openxmlformats.org/officeDocument/2006/math">
                    <m:sSub>
                      <m:sSubPr>
                        <m:ctrlPr>
                          <a:rPr lang="en-US" sz="2800" i="1" dirty="0">
                            <a:latin typeface="Cambria Math"/>
                          </a:rPr>
                        </m:ctrlPr>
                      </m:sSubPr>
                      <m:e>
                        <m:r>
                          <a:rPr lang="en-US" sz="2800" i="1" dirty="0">
                            <a:latin typeface="Cambria Math"/>
                          </a:rPr>
                          <m:t>𝐿</m:t>
                        </m:r>
                      </m:e>
                      <m:sub>
                        <m:r>
                          <a:rPr lang="en-US" sz="2800" b="1" i="1" dirty="0">
                            <a:solidFill>
                              <a:srgbClr val="FF0000"/>
                            </a:solidFill>
                            <a:latin typeface="Cambria Math"/>
                          </a:rPr>
                          <m:t>𝒑</m:t>
                        </m:r>
                      </m:sub>
                    </m:sSub>
                  </m:oMath>
                </a14:m>
                <a:r>
                  <a:rPr lang="en-US" sz="2800" dirty="0"/>
                  <a:t>-testing property </a:t>
                </a:r>
                <a14:m>
                  <m:oMath xmlns:m="http://schemas.openxmlformats.org/officeDocument/2006/math">
                    <m:r>
                      <a:rPr lang="en-US" sz="2800" b="1" i="1" dirty="0">
                        <a:solidFill>
                          <a:srgbClr val="0070C0"/>
                        </a:solidFill>
                        <a:latin typeface="Cambria Math"/>
                      </a:rPr>
                      <m:t>𝑷</m:t>
                    </m:r>
                  </m:oMath>
                </a14:m>
                <a:r>
                  <a:rPr lang="en-US" sz="2800" b="1" dirty="0"/>
                  <a:t> </a:t>
                </a:r>
                <a:r>
                  <a:rPr lang="en-US" sz="2800" dirty="0" smtClean="0"/>
                  <a:t>with distance parameters</a:t>
                </a:r>
                <a:r>
                  <a:rPr lang="en-US" sz="2800" b="1" dirty="0" smtClean="0"/>
                  <a:t> </a:t>
                </a:r>
                <a14:m>
                  <m:oMath xmlns:m="http://schemas.openxmlformats.org/officeDocument/2006/math">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𝟏</m:t>
                        </m:r>
                      </m:sub>
                    </m:sSub>
                    <m:r>
                      <a:rPr lang="en-US" sz="2800" b="1" i="1" smtClean="0">
                        <a:latin typeface="Cambria Math"/>
                      </a:rPr>
                      <m:t>, </m:t>
                    </m:r>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𝟐</m:t>
                        </m:r>
                      </m:sub>
                    </m:sSub>
                  </m:oMath>
                </a14:m>
                <a:endParaRPr lang="en-US" sz="2800" dirty="0" smtClean="0"/>
              </a:p>
              <a:p>
                <a:endParaRPr lang="en-US" sz="2800" dirty="0" smtClean="0">
                  <a:solidFill>
                    <a:schemeClr val="tx1"/>
                  </a:solidFill>
                </a:endParaRPr>
              </a:p>
              <a:p>
                <a:r>
                  <a:rPr lang="en-US" sz="2800" dirty="0" smtClean="0">
                    <a:solidFill>
                      <a:schemeClr val="tx1"/>
                    </a:solidFill>
                  </a:rPr>
                  <a:t>No general relationship between tolerant </a:t>
                </a:r>
                <a14:m>
                  <m:oMath xmlns:m="http://schemas.openxmlformats.org/officeDocument/2006/math">
                    <m:sSub>
                      <m:sSubPr>
                        <m:ctrlPr>
                          <a:rPr lang="en-US" sz="2800" i="1" dirty="0" smtClean="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a:t>
                </a:r>
                <a:r>
                  <a:rPr lang="en-US" sz="2800" dirty="0" smtClean="0">
                    <a:solidFill>
                      <a:schemeClr val="tx1"/>
                    </a:solidFill>
                  </a:rPr>
                  <a:t>testing and tolerant Hamming testing</a:t>
                </a:r>
              </a:p>
              <a:p>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a:rPr>
                          <m:t>𝒑</m:t>
                        </m:r>
                      </m:sub>
                    </m:sSub>
                  </m:oMath>
                </a14:m>
                <a:r>
                  <a:rPr lang="en-US" sz="2800" dirty="0">
                    <a:solidFill>
                      <a:schemeClr val="tx1"/>
                    </a:solidFill>
                  </a:rPr>
                  <a:t>-</a:t>
                </a:r>
                <a:r>
                  <a:rPr lang="en-US" sz="2800" dirty="0" smtClean="0">
                    <a:solidFill>
                      <a:schemeClr val="tx1"/>
                    </a:solidFill>
                  </a:rPr>
                  <a:t>testing </a:t>
                </a:r>
                <a:r>
                  <a:rPr lang="en-US" sz="2700" dirty="0">
                    <a:solidFill>
                      <a:schemeClr val="tx1"/>
                    </a:solidFill>
                  </a:rPr>
                  <a:t>for </a:t>
                </a:r>
                <a14:m>
                  <m:oMath xmlns:m="http://schemas.openxmlformats.org/officeDocument/2006/math">
                    <m:r>
                      <a:rPr lang="en-US" sz="2700" b="1" i="1" smtClean="0">
                        <a:solidFill>
                          <a:srgbClr val="FF0000"/>
                        </a:solidFill>
                        <a:latin typeface="Cambria Math"/>
                      </a:rPr>
                      <m:t>𝒑</m:t>
                    </m:r>
                    <m:r>
                      <a:rPr lang="en-US" sz="2700" i="1">
                        <a:solidFill>
                          <a:schemeClr val="tx1"/>
                        </a:solidFill>
                        <a:latin typeface="Cambria Math" panose="02040503050406030204" pitchFamily="18" charset="0"/>
                      </a:rPr>
                      <m:t>&gt;</m:t>
                    </m:r>
                    <m:r>
                      <a:rPr lang="en-US" sz="2700" i="1">
                        <a:solidFill>
                          <a:schemeClr val="tx1"/>
                        </a:solidFill>
                        <a:latin typeface="Cambria Math"/>
                      </a:rPr>
                      <m:t>1</m:t>
                    </m:r>
                  </m:oMath>
                </a14:m>
                <a:r>
                  <a:rPr lang="en-US" sz="2700" dirty="0" smtClean="0">
                    <a:solidFill>
                      <a:schemeClr val="tx1"/>
                    </a:solidFill>
                  </a:rPr>
                  <a:t> </a:t>
                </a:r>
                <a:r>
                  <a:rPr lang="en-US" sz="2800" dirty="0" smtClean="0">
                    <a:solidFill>
                      <a:schemeClr val="tx1"/>
                    </a:solidFill>
                  </a:rPr>
                  <a:t>is close in complexity to </a:t>
                </a:r>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-testing </a:t>
                </a:r>
                <a:endParaRPr lang="en-US" sz="2800" dirty="0" smtClean="0">
                  <a:solidFill>
                    <a:schemeClr val="tx1"/>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a:rPr>
                          </m:ctrlPr>
                        </m:sSubPr>
                        <m:e>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Sup>
                            <m:sSubSupPr>
                              <m:ctrlPr>
                                <a:rPr lang="en-US" sz="2800" b="1" i="1" dirty="0" smtClean="0">
                                  <a:solidFill>
                                    <a:schemeClr val="tx1"/>
                                  </a:solidFill>
                                  <a:latin typeface="Cambria Math"/>
                                </a:rPr>
                              </m:ctrlPr>
                            </m:sSubSup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up>
                              <m:r>
                                <a:rPr lang="en-US" sz="2800" b="1" i="1" dirty="0" smtClean="0">
                                  <a:solidFill>
                                    <a:schemeClr val="tx1"/>
                                  </a:solidFill>
                                  <a:latin typeface="Cambria Math" panose="02040503050406030204" pitchFamily="18" charset="0"/>
                                </a:rPr>
                                <m:t>𝒑</m:t>
                              </m:r>
                            </m:sup>
                          </m:sSubSup>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i="1" dirty="0">
                              <a:solidFill>
                                <a:schemeClr val="tx1"/>
                              </a:solidFill>
                              <a:latin typeface="Cambria Math"/>
                            </a:rPr>
                            <m:t>≤</m:t>
                          </m:r>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𝒑</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Sub>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b="1" i="1" dirty="0" smtClean="0">
                          <a:solidFill>
                            <a:srgbClr val="FF0000"/>
                          </a:solidFill>
                          <a:latin typeface="Cambria Math"/>
                        </a:rPr>
                        <m:t>≤</m:t>
                      </m:r>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Sup>
                        <m:sSubSupPr>
                          <m:ctrlPr>
                            <a:rPr lang="en-US" sz="2800" b="1" i="1" dirty="0" smtClean="0">
                              <a:solidFill>
                                <a:schemeClr val="tx1"/>
                              </a:solidFill>
                              <a:latin typeface="Cambria Math"/>
                            </a:rPr>
                          </m:ctrlPr>
                        </m:sSubSup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up>
                          <m:r>
                            <a:rPr lang="en-US" sz="2800" b="1" i="1" dirty="0" smtClean="0">
                              <a:solidFill>
                                <a:schemeClr val="tx1"/>
                              </a:solidFill>
                              <a:latin typeface="Cambria Math" panose="02040503050406030204" pitchFamily="18" charset="0"/>
                            </a:rPr>
                            <m:t>𝒑</m:t>
                          </m:r>
                        </m:sup>
                      </m:sSubSup>
                      <m:r>
                        <m:rPr>
                          <m:nor/>
                        </m:rPr>
                        <a:rPr lang="en-US" sz="2800" dirty="0">
                          <a:solidFill>
                            <a:schemeClr val="tx1"/>
                          </a:solidFill>
                        </a:rPr>
                        <m:t>)</m:t>
                      </m:r>
                    </m:oMath>
                  </m:oMathPara>
                </a14:m>
                <a:endParaRPr lang="en-US" sz="2800" dirty="0" smtClean="0">
                  <a:solidFill>
                    <a:schemeClr val="tx1"/>
                  </a:solidFill>
                </a:endParaRPr>
              </a:p>
              <a:p>
                <a:pPr marL="0" indent="0">
                  <a:buNone/>
                </a:pPr>
                <a:endParaRPr lang="en-US" sz="2800" dirty="0" smtClean="0"/>
              </a:p>
              <a:p>
                <a:pPr marL="0" indent="0">
                  <a:buNone/>
                </a:pPr>
                <a:r>
                  <a:rPr lang="en-US" sz="2800" dirty="0" smtClean="0"/>
                  <a:t>For Boolean </a:t>
                </a:r>
                <a:r>
                  <a:rPr lang="en-US" sz="2800" dirty="0"/>
                  <a:t>functions </a:t>
                </a:r>
                <a14:m>
                  <m:oMath xmlns:m="http://schemas.openxmlformats.org/officeDocument/2006/math">
                    <m:r>
                      <a:rPr lang="en-US" sz="2800" b="1" i="1">
                        <a:latin typeface="Cambria Math"/>
                      </a:rPr>
                      <m:t>𝒇</m:t>
                    </m:r>
                    <m:r>
                      <a:rPr lang="en-US" sz="2800" b="1" i="1">
                        <a:latin typeface="Cambria Math"/>
                      </a:rPr>
                      <m:t>:</m:t>
                    </m:r>
                    <m:r>
                      <a:rPr lang="en-US" sz="2800" i="1">
                        <a:latin typeface="Cambria Math"/>
                      </a:rPr>
                      <m:t>𝐷</m:t>
                    </m:r>
                    <m:r>
                      <a:rPr lang="en-US" sz="2800" i="1">
                        <a:latin typeface="Cambria Math"/>
                      </a:rPr>
                      <m:t>→</m:t>
                    </m:r>
                    <m:d>
                      <m:dPr>
                        <m:begChr m:val="{"/>
                        <m:endChr m:val="}"/>
                        <m:ctrlPr>
                          <a:rPr lang="en-US" sz="2800" i="1">
                            <a:latin typeface="Cambria Math"/>
                          </a:rPr>
                        </m:ctrlPr>
                      </m:dPr>
                      <m:e>
                        <m:r>
                          <a:rPr lang="en-US" sz="2800" i="1">
                            <a:latin typeface="Cambria Math"/>
                          </a:rPr>
                          <m:t>0,1</m:t>
                        </m:r>
                      </m:e>
                    </m:d>
                  </m:oMath>
                </a14:m>
                <a:endParaRPr lang="en-US" sz="2800" i="1" dirty="0">
                  <a:latin typeface="Cambria Math"/>
                </a:endParaRPr>
              </a:p>
              <a:p>
                <a:pPr marL="0" indent="0">
                  <a:buNone/>
                </a:pPr>
                <a14:m>
                  <m:oMath xmlns:m="http://schemas.openxmlformats.org/officeDocument/2006/math">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a:rPr>
                          <m:t>𝟎</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Sub>
                    <m:r>
                      <m:rPr>
                        <m:nor/>
                      </m:rPr>
                      <a:rPr lang="en-US" sz="2800" dirty="0">
                        <a:solidFill>
                          <a:schemeClr val="tx1"/>
                        </a:solidFill>
                      </a:rPr>
                      <m:t>)</m:t>
                    </m:r>
                    <m:r>
                      <m:rPr>
                        <m:nor/>
                      </m:rPr>
                      <a:rPr lang="en-US" sz="2800" b="0" i="0" dirty="0" smtClean="0">
                        <a:solidFill>
                          <a:schemeClr val="tx1"/>
                        </a:solidFill>
                      </a:rPr>
                      <m:t> = </m:t>
                    </m:r>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a:rPr>
                          <m:t>𝟏</m:t>
                        </m:r>
                      </m:sub>
                    </m:sSub>
                    <m:r>
                      <m:rPr>
                        <m:nor/>
                      </m:rPr>
                      <a:rPr lang="en-US" sz="2800" dirty="0"/>
                      <m:t>(</m:t>
                    </m:r>
                    <m:r>
                      <a:rPr lang="en-US" sz="2800" b="1" i="1" dirty="0">
                        <a:solidFill>
                          <a:srgbClr val="0070C0"/>
                        </a:solidFill>
                        <a:latin typeface="Cambria Math"/>
                      </a:rPr>
                      <m:t>𝑷</m:t>
                    </m:r>
                    <m:r>
                      <m:rPr>
                        <m:nor/>
                      </m:rPr>
                      <a:rPr lang="en-US" sz="2800" dirty="0"/>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𝟏</m:t>
                        </m:r>
                      </m:sub>
                    </m:sSub>
                    <m:r>
                      <a:rPr lang="en-US" sz="2800" b="1" i="1" dirty="0">
                        <a:latin typeface="Cambria Math" panose="02040503050406030204" pitchFamily="18" charset="0"/>
                      </a:rPr>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Sub>
                    <m:r>
                      <m:rPr>
                        <m:nor/>
                      </m:rPr>
                      <a:rPr lang="en-US" sz="2800" dirty="0"/>
                      <m:t>)</m:t>
                    </m:r>
                  </m:oMath>
                </a14:m>
                <a:r>
                  <a:rPr lang="en-US" sz="2800" dirty="0" smtClean="0">
                    <a:solidFill>
                      <a:schemeClr val="tx1"/>
                    </a:solidFill>
                  </a:rPr>
                  <a:t> = </a:t>
                </a:r>
                <a14:m>
                  <m:oMath xmlns:m="http://schemas.openxmlformats.org/officeDocument/2006/math">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panose="02040503050406030204" pitchFamily="18" charset="0"/>
                          </a:rPr>
                          <m:t>𝒑</m:t>
                        </m:r>
                      </m:sub>
                    </m:sSub>
                    <m:r>
                      <m:rPr>
                        <m:nor/>
                      </m:rPr>
                      <a:rPr lang="en-US" sz="2800" dirty="0"/>
                      <m:t>(</m:t>
                    </m:r>
                    <m:r>
                      <a:rPr lang="en-US" sz="2800" b="1" i="1" dirty="0">
                        <a:solidFill>
                          <a:srgbClr val="0070C0"/>
                        </a:solidFill>
                        <a:latin typeface="Cambria Math"/>
                      </a:rPr>
                      <m:t>𝑷</m:t>
                    </m:r>
                    <m:r>
                      <m:rPr>
                        <m:nor/>
                      </m:rPr>
                      <a:rPr lang="en-US" sz="2800" dirty="0"/>
                      <m:t>,</m:t>
                    </m:r>
                    <m:sSubSup>
                      <m:sSubSupPr>
                        <m:ctrlPr>
                          <a:rPr lang="en-US" sz="2800" b="1" i="1" dirty="0" smtClean="0">
                            <a:latin typeface="Cambria Math"/>
                          </a:rPr>
                        </m:ctrlPr>
                      </m:sSubSupPr>
                      <m:e>
                        <m:r>
                          <a:rPr lang="en-US" sz="2800" b="1" i="1" dirty="0" smtClean="0">
                            <a:latin typeface="Cambria Math"/>
                          </a:rPr>
                          <m:t>𝝐</m:t>
                        </m:r>
                      </m:e>
                      <m:sub>
                        <m:r>
                          <a:rPr lang="en-US" sz="2800" b="1" i="1" dirty="0" smtClean="0">
                            <a:latin typeface="Cambria Math"/>
                          </a:rPr>
                          <m:t>𝟏</m:t>
                        </m:r>
                      </m:sub>
                      <m:sup>
                        <m:r>
                          <a:rPr lang="en-US" sz="2800" b="1" i="1" dirty="0" smtClean="0">
                            <a:latin typeface="Cambria Math"/>
                          </a:rPr>
                          <m:t>𝟏</m:t>
                        </m:r>
                        <m:r>
                          <a:rPr lang="en-US" sz="2800" b="1" i="1" dirty="0" smtClean="0">
                            <a:latin typeface="Cambria Math"/>
                          </a:rPr>
                          <m:t>/</m:t>
                        </m:r>
                        <m:r>
                          <a:rPr lang="en-US" sz="2800" b="1" i="1" dirty="0" smtClean="0">
                            <a:latin typeface="Cambria Math"/>
                          </a:rPr>
                          <m:t>𝒑</m:t>
                        </m:r>
                      </m:sup>
                    </m:sSubSup>
                    <m:sSubSup>
                      <m:sSubSupPr>
                        <m:ctrlPr>
                          <a:rPr lang="en-US" sz="2800" b="1" i="1" dirty="0">
                            <a:latin typeface="Cambria Math"/>
                          </a:rPr>
                        </m:ctrlPr>
                      </m:sSubSupPr>
                      <m:e>
                        <m:r>
                          <a:rPr lang="en-US" sz="2800" b="1" i="1" dirty="0" smtClean="0">
                            <a:latin typeface="Cambria Math"/>
                          </a:rPr>
                          <m:t>,</m:t>
                        </m:r>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up>
                        <m:r>
                          <a:rPr lang="en-US" sz="2800" b="1" i="1" dirty="0">
                            <a:latin typeface="Cambria Math"/>
                          </a:rPr>
                          <m:t>𝟏</m:t>
                        </m:r>
                        <m:r>
                          <a:rPr lang="en-US" sz="2800" b="1" i="1" dirty="0">
                            <a:latin typeface="Cambria Math"/>
                          </a:rPr>
                          <m:t>/</m:t>
                        </m:r>
                        <m:r>
                          <a:rPr lang="en-US" sz="2800" b="1" i="1" dirty="0">
                            <a:latin typeface="Cambria Math"/>
                          </a:rPr>
                          <m:t>𝒑</m:t>
                        </m:r>
                      </m:sup>
                    </m:sSubSup>
                    <m:r>
                      <m:rPr>
                        <m:nor/>
                      </m:rPr>
                      <a:rPr lang="en-US" sz="2800" dirty="0"/>
                      <m:t>)</m:t>
                    </m:r>
                  </m:oMath>
                </a14:m>
                <a:r>
                  <a:rPr lang="en-US" sz="2800" dirty="0" smtClean="0">
                    <a:solidFill>
                      <a:schemeClr val="tx1"/>
                    </a:solidFill>
                  </a:rPr>
                  <a:t> </a:t>
                </a:r>
                <a:endParaRPr lang="en-US" sz="2800" dirty="0">
                  <a:solidFill>
                    <a:schemeClr val="tx1"/>
                  </a:solidFill>
                </a:endParaRPr>
              </a:p>
              <a:p>
                <a:pPr marL="0" indent="0">
                  <a:buNone/>
                </a:pPr>
                <a:endParaRPr 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20168"/>
                <a:ext cx="8610600" cy="5257800"/>
              </a:xfrm>
              <a:blipFill rotWithShape="1">
                <a:blip r:embed="rId3"/>
                <a:stretch>
                  <a:fillRect l="-1487" r="-212" b="-2433"/>
                </a:stretch>
              </a:blipFill>
            </p:spPr>
            <p:txBody>
              <a:bodyPr/>
              <a:lstStyle/>
              <a:p>
                <a:r>
                  <a:rPr lang="en-US">
                    <a:noFill/>
                  </a:rPr>
                  <a:t> </a:t>
                </a:r>
              </a:p>
            </p:txBody>
          </p:sp>
        </mc:Fallback>
      </mc:AlternateContent>
    </p:spTree>
    <p:extLst>
      <p:ext uri="{BB962C8B-B14F-4D97-AF65-F5344CB8AC3E}">
        <p14:creationId xmlns:p14="http://schemas.microsoft.com/office/powerpoint/2010/main" val="3672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Testing Monotonicity</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25963"/>
              </a:xfrm>
            </p:spPr>
            <p:txBody>
              <a:bodyPr/>
              <a:lstStyle/>
              <a:p>
                <a:r>
                  <a:rPr lang="en-US" dirty="0" smtClean="0"/>
                  <a:t>Line (</a:t>
                </a:r>
                <a14:m>
                  <m:oMath xmlns:m="http://schemas.openxmlformats.org/officeDocument/2006/math">
                    <m:r>
                      <a:rPr lang="en-US" b="0" i="1" smtClean="0">
                        <a:latin typeface="Cambria Math"/>
                      </a:rPr>
                      <m:t>𝐷</m:t>
                    </m:r>
                    <m:r>
                      <a:rPr lang="en-US" b="0" i="1" smtClean="0">
                        <a:latin typeface="Cambria Math"/>
                      </a:rPr>
                      <m:t>=[</m:t>
                    </m:r>
                    <m:r>
                      <a:rPr lang="en-US" b="1" i="1" smtClean="0">
                        <a:solidFill>
                          <a:srgbClr val="0070C0"/>
                        </a:solidFill>
                        <a:latin typeface="Cambria Math"/>
                      </a:rPr>
                      <m:t>𝒏</m:t>
                    </m:r>
                    <m:r>
                      <a:rPr lang="en-US" b="0" i="1" smtClean="0">
                        <a:latin typeface="Cambria Math"/>
                      </a:rPr>
                      <m:t>]</m:t>
                    </m:r>
                  </m:oMath>
                </a14:m>
                <a:r>
                  <a:rPr lang="en-US" dirty="0" smtClean="0"/>
                  <a:t>)</a:t>
                </a:r>
              </a:p>
              <a:p>
                <a:endParaRPr lang="en-US" dirty="0" smtClean="0"/>
              </a:p>
              <a:p>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1630" t="-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07972772"/>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689487">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65571">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𝑂</m:t>
                                </m:r>
                                <m:func>
                                  <m:funcPr>
                                    <m:ctrlPr>
                                      <a:rPr lang="en-US" sz="3600" b="0" i="1" smtClean="0">
                                        <a:latin typeface="Cambria Math"/>
                                      </a:rPr>
                                    </m:ctrlPr>
                                  </m:funcPr>
                                  <m:fName>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 </m:t>
                                </m:r>
                              </m:oMath>
                            </m:oMathPara>
                          </a14:m>
                          <a:endParaRPr lang="en-US" sz="3600" dirty="0" smtClean="0"/>
                        </a:p>
                        <a:p>
                          <a:r>
                            <a:rPr lang="en-US" sz="2000" dirty="0" smtClean="0"/>
                            <a:t>[Ergun, </a:t>
                          </a:r>
                          <a:r>
                            <a:rPr lang="en-US" sz="2000" dirty="0" err="1" smtClean="0"/>
                            <a:t>Kannan</a:t>
                          </a:r>
                          <a:r>
                            <a:rPr lang="en-US" sz="2000" dirty="0" smtClean="0"/>
                            <a:t>, Kumar, </a:t>
                          </a:r>
                          <a:r>
                            <a:rPr lang="en-US" sz="2000" dirty="0" err="1" smtClean="0"/>
                            <a:t>Rubinfeld</a:t>
                          </a:r>
                          <a:r>
                            <a:rPr lang="en-US" sz="2000" dirty="0" smtClean="0"/>
                            <a:t>, Viswanathan’00]</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a:rPr>
                                  <m:t>𝑂</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txBody>
                      <a:tcPr/>
                    </a:tc>
                  </a:tr>
                  <a:tr h="835742">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600" b="0" i="1" smtClean="0">
                                        <a:latin typeface="Cambria Math"/>
                                      </a:rPr>
                                    </m:ctrlPr>
                                  </m:funcPr>
                                  <m:fName>
                                    <m:r>
                                      <m:rPr>
                                        <m:sty m:val="p"/>
                                      </m:rPr>
                                      <a:rPr lang="en-US" sz="3600" b="0" i="0" dirty="0" smtClean="0">
                                        <a:latin typeface="Cambria Math"/>
                                      </a:rPr>
                                      <m:t>Ω</m:t>
                                    </m:r>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m:t>
                                </m:r>
                              </m:oMath>
                            </m:oMathPara>
                          </a14:m>
                          <a:endParaRPr lang="en-US" sz="3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[Fischer’04]</a:t>
                          </a:r>
                          <a:endParaRPr lang="en-US" sz="20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3600" b="0" i="0" dirty="0" smtClean="0">
                                    <a:latin typeface="Cambria Math"/>
                                  </a:rPr>
                                  <m:t>Ω</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p>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31878694"/>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822960">
                    <a:tc>
                      <a:txBody>
                        <a:bodyPr/>
                        <a:lstStyle/>
                        <a:p>
                          <a:endParaRPr lang="en-US" dirty="0"/>
                        </a:p>
                      </a:txBody>
                      <a:tcPr/>
                    </a:tc>
                    <a:tc>
                      <a:txBody>
                        <a:bodyPr/>
                        <a:lstStyle/>
                        <a:p>
                          <a:endParaRPr lang="en-US"/>
                        </a:p>
                      </a:txBody>
                      <a:tcPr>
                        <a:blipFill rotWithShape="1">
                          <a:blip r:embed="rId3"/>
                          <a:stretch>
                            <a:fillRect l="-90380" t="-741" r="-95078" b="-360741"/>
                          </a:stretch>
                        </a:blipFill>
                      </a:tcPr>
                    </a:tc>
                    <a:tc>
                      <a:txBody>
                        <a:bodyPr/>
                        <a:lstStyle/>
                        <a:p>
                          <a:endParaRPr lang="en-US"/>
                        </a:p>
                      </a:txBody>
                      <a:tcPr>
                        <a:blipFill rotWithShape="1">
                          <a:blip r:embed="rId3"/>
                          <a:stretch>
                            <a:fillRect l="-200235" t="-741" b="-360741"/>
                          </a:stretch>
                        </a:blipFill>
                      </a:tcPr>
                    </a:tc>
                  </a:tr>
                  <a:tr h="1554480">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90380" t="-53333" r="-95078" b="-90980"/>
                          </a:stretch>
                        </a:blipFill>
                      </a:tcPr>
                    </a:tc>
                    <a:tc>
                      <a:txBody>
                        <a:bodyPr/>
                        <a:lstStyle/>
                        <a:p>
                          <a:endParaRPr lang="en-US"/>
                        </a:p>
                      </a:txBody>
                      <a:tcPr>
                        <a:blipFill rotWithShape="1">
                          <a:blip r:embed="rId3"/>
                          <a:stretch>
                            <a:fillRect l="-200235" t="-53333" b="-90980"/>
                          </a:stretch>
                        </a:blipFill>
                      </a:tcPr>
                    </a:tc>
                  </a:tr>
                  <a:tr h="1219200">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90380" t="-195500" r="-95078" b="-16000"/>
                          </a:stretch>
                        </a:blipFill>
                      </a:tcPr>
                    </a:tc>
                    <a:tc>
                      <a:txBody>
                        <a:bodyPr/>
                        <a:lstStyle/>
                        <a:p>
                          <a:endParaRPr lang="en-US"/>
                        </a:p>
                      </a:txBody>
                      <a:tcPr>
                        <a:blipFill rotWithShape="1">
                          <a:blip r:embed="rId3"/>
                          <a:stretch>
                            <a:fillRect l="-200235" t="-195500" b="-16000"/>
                          </a:stretch>
                        </a:blipFill>
                      </a:tcPr>
                    </a:tc>
                  </a:tr>
                </a:tbl>
              </a:graphicData>
            </a:graphic>
          </p:graphicFrame>
        </mc:Fallback>
      </mc:AlternateContent>
    </p:spTree>
    <p:extLst>
      <p:ext uri="{BB962C8B-B14F-4D97-AF65-F5344CB8AC3E}">
        <p14:creationId xmlns:p14="http://schemas.microsoft.com/office/powerpoint/2010/main" val="3394241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724400"/>
              </a:xfrm>
            </p:spPr>
            <p:txBody>
              <a:bodyPr>
                <a:normAutofit fontScale="92500" lnSpcReduction="10000"/>
              </a:bodyPr>
              <a:lstStyle/>
              <a:p>
                <a:r>
                  <a:rPr lang="en-US" sz="2800" dirty="0" smtClean="0"/>
                  <a:t>Domain D=</a:t>
                </a:r>
                <a14:m>
                  <m:oMath xmlns:m="http://schemas.openxmlformats.org/officeDocument/2006/math">
                    <m:sSup>
                      <m:sSupPr>
                        <m:ctrlPr>
                          <a:rPr lang="en-US" sz="2800" i="1" dirty="0" smtClean="0">
                            <a:latin typeface="Cambria Math"/>
                          </a:rPr>
                        </m:ctrlPr>
                      </m:sSupPr>
                      <m:e>
                        <m:r>
                          <a:rPr lang="en-US" sz="2800" b="0" i="1" dirty="0" smtClean="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e>
                      <m:sup>
                        <m:r>
                          <a:rPr lang="en-US" sz="2800" i="1" dirty="0" smtClean="0">
                            <a:latin typeface="Cambria Math" panose="02040503050406030204" pitchFamily="18" charset="0"/>
                          </a:rPr>
                          <m:t>𝑑</m:t>
                        </m:r>
                      </m:sup>
                    </m:sSup>
                  </m:oMath>
                </a14:m>
                <a:r>
                  <a:rPr lang="en-US" sz="2800" dirty="0" smtClean="0"/>
                  <a:t> (vertices of </a:t>
                </a:r>
                <a14:m>
                  <m:oMath xmlns:m="http://schemas.openxmlformats.org/officeDocument/2006/math">
                    <m:r>
                      <a:rPr lang="en-US" sz="2800" i="1" dirty="0" smtClean="0">
                        <a:latin typeface="Cambria Math" panose="02040503050406030204" pitchFamily="18" charset="0"/>
                      </a:rPr>
                      <m:t>𝑑</m:t>
                    </m:r>
                  </m:oMath>
                </a14:m>
                <a:r>
                  <a:rPr lang="en-US" sz="2800" dirty="0" smtClean="0"/>
                  <a:t>-dim hypercube)</a:t>
                </a:r>
              </a:p>
              <a:p>
                <a:r>
                  <a:rPr lang="en-US" sz="2800" dirty="0" smtClean="0"/>
                  <a:t>A function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r>
                      <a:rPr lang="en-US" sz="2800" i="1" dirty="0" smtClean="0">
                        <a:solidFill>
                          <a:schemeClr val="tx1"/>
                        </a:solidFill>
                        <a:latin typeface="Cambria Math"/>
                        <a:ea typeface="Cambria Math"/>
                        <a:cs typeface="Calibri" pitchFamily="34" charset="0"/>
                      </a:rPr>
                      <m:t>ℝ</m:t>
                    </m:r>
                  </m:oMath>
                </a14:m>
                <a:r>
                  <a:rPr lang="en-US" sz="2800" dirty="0" smtClean="0"/>
                  <a:t> is </a:t>
                </a:r>
                <a:r>
                  <a:rPr lang="en-US" sz="2800" dirty="0" smtClean="0">
                    <a:solidFill>
                      <a:srgbClr val="FF0000"/>
                    </a:solidFill>
                  </a:rPr>
                  <a:t>monotone</a:t>
                </a:r>
              </a:p>
              <a:p>
                <a:pPr marL="0" indent="0">
                  <a:buNone/>
                </a:pPr>
                <a:r>
                  <a:rPr lang="en-US" sz="2800" dirty="0"/>
                  <a:t> </a:t>
                </a:r>
                <a:r>
                  <a:rPr lang="en-US" sz="2800" dirty="0" smtClean="0"/>
                  <a:t> if increasing a coordinate of </a:t>
                </a:r>
                <a14:m>
                  <m:oMath xmlns:m="http://schemas.openxmlformats.org/officeDocument/2006/math">
                    <m:r>
                      <a:rPr lang="en-US" sz="2800" i="1" dirty="0" smtClean="0">
                        <a:latin typeface="Cambria Math" panose="02040503050406030204" pitchFamily="18" charset="0"/>
                      </a:rPr>
                      <m:t>𝑥</m:t>
                    </m:r>
                  </m:oMath>
                </a14:m>
                <a:r>
                  <a:rPr lang="en-US" sz="2800" dirty="0" smtClean="0"/>
                  <a:t> does</a:t>
                </a:r>
              </a:p>
              <a:p>
                <a:pPr marL="0" indent="0">
                  <a:buNone/>
                </a:pPr>
                <a:r>
                  <a:rPr lang="en-US" sz="2800" dirty="0" smtClean="0"/>
                  <a:t>  not decrease </a:t>
                </a:r>
                <a14:m>
                  <m:oMath xmlns:m="http://schemas.openxmlformats.org/officeDocument/2006/math">
                    <m:r>
                      <a:rPr lang="en-US" sz="2800" i="1" dirty="0" smtClean="0">
                        <a:latin typeface="Cambria Math" panose="02040503050406030204" pitchFamily="18" charset="0"/>
                      </a:rPr>
                      <m:t>𝑓</m:t>
                    </m:r>
                    <m:d>
                      <m:dPr>
                        <m:ctrlPr>
                          <a:rPr lang="en-US" sz="2800" i="1" dirty="0" smtClean="0">
                            <a:latin typeface="Cambria Math"/>
                          </a:rPr>
                        </m:ctrlPr>
                      </m:dPr>
                      <m:e>
                        <m:r>
                          <a:rPr lang="en-US" sz="2800" i="1" dirty="0" smtClean="0">
                            <a:latin typeface="Cambria Math" panose="02040503050406030204" pitchFamily="18" charset="0"/>
                          </a:rPr>
                          <m:t>𝑥</m:t>
                        </m:r>
                      </m:e>
                    </m:d>
                    <m:r>
                      <a:rPr lang="en-US" sz="2800" b="0" i="1" dirty="0" smtClean="0">
                        <a:latin typeface="Cambria Math" panose="02040503050406030204" pitchFamily="18" charset="0"/>
                      </a:rPr>
                      <m:t>.</m:t>
                    </m:r>
                  </m:oMath>
                </a14:m>
                <a:endParaRPr lang="en-US" sz="2800" dirty="0"/>
              </a:p>
              <a:p>
                <a:pPr>
                  <a:lnSpc>
                    <a:spcPct val="170000"/>
                  </a:lnSpc>
                </a:pPr>
                <a:r>
                  <a:rPr lang="en-US" sz="2800" dirty="0" smtClean="0"/>
                  <a:t>Special case </a:t>
                </a:r>
                <a14:m>
                  <m:oMath xmlns:m="http://schemas.openxmlformats.org/officeDocument/2006/math">
                    <m:r>
                      <a:rPr lang="en-US" sz="2800" i="1" dirty="0" smtClean="0">
                        <a:latin typeface="Cambria Math" panose="02040503050406030204" pitchFamily="18" charset="0"/>
                      </a:rPr>
                      <m:t>𝑑</m:t>
                    </m:r>
                    <m:r>
                      <a:rPr lang="en-US" sz="2800" i="1" dirty="0" smtClean="0">
                        <a:latin typeface="Cambria Math" panose="02040503050406030204" pitchFamily="18" charset="0"/>
                      </a:rPr>
                      <m:t>=1</m:t>
                    </m:r>
                  </m:oMath>
                </a14:m>
                <a:endParaRPr lang="en-US" sz="2800" dirty="0" smtClean="0"/>
              </a:p>
              <a:p>
                <a:pPr marL="0" indent="0">
                  <a:buNone/>
                </a:pPr>
                <a:r>
                  <a:rPr lang="en-US" sz="2800" dirty="0" smtClean="0"/>
                  <a:t>  </a:t>
                </a:r>
                <a14:m>
                  <m:oMath xmlns:m="http://schemas.openxmlformats.org/officeDocument/2006/math">
                    <m:r>
                      <a:rPr lang="en-US" sz="2800" i="1" dirty="0">
                        <a:latin typeface="Cambria Math" panose="02040503050406030204" pitchFamily="18" charset="0"/>
                      </a:rPr>
                      <m:t>𝑓</m:t>
                    </m:r>
                    <m:r>
                      <a:rPr lang="en-US" sz="2800" i="1" dirty="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r>
                      <a:rPr lang="en-US" sz="2800" i="1" dirty="0" smtClean="0">
                        <a:latin typeface="Cambria Math"/>
                        <a:ea typeface="Cambria Math"/>
                        <a:cs typeface="Calibri" pitchFamily="34" charset="0"/>
                      </a:rPr>
                      <m:t>ℝ</m:t>
                    </m:r>
                  </m:oMath>
                </a14:m>
                <a:r>
                  <a:rPr lang="en-US" sz="2800" dirty="0" smtClean="0"/>
                  <a:t> is monotone </a:t>
                </a:r>
                <a14:m>
                  <m:oMath xmlns:m="http://schemas.openxmlformats.org/officeDocument/2006/math">
                    <m:r>
                      <a:rPr lang="en-US" sz="2800" b="0" i="1" dirty="0" smtClean="0">
                        <a:latin typeface="Cambria Math" panose="02040503050406030204" pitchFamily="18" charset="0"/>
                      </a:rPr>
                      <m:t>⇔</m:t>
                    </m:r>
                  </m:oMath>
                </a14:m>
                <a:r>
                  <a:rPr lang="en-US" sz="2800" dirty="0" smtClean="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smtClean="0"/>
                  <a:t> is sorted.</a:t>
                </a:r>
              </a:p>
              <a:p>
                <a:pPr marL="0" lvl="1" indent="0">
                  <a:buNone/>
                </a:pPr>
                <a:endParaRPr lang="en-US" sz="2800" dirty="0" smtClean="0"/>
              </a:p>
              <a:p>
                <a:pPr marL="0" lvl="1" indent="0">
                  <a:buNone/>
                </a:pPr>
                <a:r>
                  <a:rPr lang="en-US" sz="2800" dirty="0" smtClean="0"/>
                  <a:t>One of the most studied properties in property testing </a:t>
                </a:r>
                <a:r>
                  <a:rPr lang="en-US" sz="1600" dirty="0" smtClean="0">
                    <a:solidFill>
                      <a:srgbClr val="990033"/>
                    </a:solidFill>
                  </a:rPr>
                  <a:t>[</a:t>
                </a:r>
                <a:r>
                  <a:rPr lang="en-US" sz="1600" dirty="0" err="1">
                    <a:solidFill>
                      <a:srgbClr val="990033"/>
                    </a:solidFill>
                  </a:rPr>
                  <a:t>Ergün</a:t>
                </a:r>
                <a:r>
                  <a:rPr lang="en-US" sz="1600" dirty="0">
                    <a:solidFill>
                      <a:srgbClr val="990033"/>
                    </a:solidFill>
                  </a:rPr>
                  <a:t> </a:t>
                </a:r>
                <a:r>
                  <a:rPr lang="en-US" sz="1600" dirty="0" err="1">
                    <a:solidFill>
                      <a:srgbClr val="990033"/>
                    </a:solidFill>
                  </a:rPr>
                  <a:t>Kannan</a:t>
                </a:r>
                <a:r>
                  <a:rPr lang="en-US" sz="1600" dirty="0">
                    <a:solidFill>
                      <a:srgbClr val="990033"/>
                    </a:solidFill>
                  </a:rPr>
                  <a:t> Kumar </a:t>
                </a:r>
                <a:r>
                  <a:rPr lang="en-US" sz="1600" dirty="0" err="1">
                    <a:solidFill>
                      <a:srgbClr val="990033"/>
                    </a:solidFill>
                  </a:rPr>
                  <a:t>Rubinfeld</a:t>
                </a:r>
                <a:r>
                  <a:rPr lang="en-US" sz="1600" dirty="0">
                    <a:solidFill>
                      <a:srgbClr val="990033"/>
                    </a:solidFill>
                  </a:rPr>
                  <a:t> </a:t>
                </a:r>
                <a:r>
                  <a:rPr lang="en-US" sz="1600" dirty="0" err="1">
                    <a:solidFill>
                      <a:srgbClr val="990033"/>
                    </a:solidFill>
                  </a:rPr>
                  <a:t>Viswanathan</a:t>
                </a:r>
                <a:r>
                  <a:rPr lang="en-US" sz="1600" dirty="0">
                    <a:solidFill>
                      <a:srgbClr val="990033"/>
                    </a:solidFill>
                  </a:rPr>
                  <a:t> </a:t>
                </a:r>
                <a:r>
                  <a:rPr lang="en-US" sz="1600" dirty="0" smtClean="0">
                    <a:solidFill>
                      <a:srgbClr val="990033"/>
                    </a:solidFill>
                  </a:rPr>
                  <a:t>, </a:t>
                </a:r>
                <a:r>
                  <a:rPr lang="en-US" sz="1600" dirty="0" err="1" smtClean="0">
                    <a:solidFill>
                      <a:srgbClr val="990033"/>
                    </a:solidFill>
                  </a:rPr>
                  <a:t>Goldreich</a:t>
                </a:r>
                <a:r>
                  <a:rPr lang="en-US" sz="1600" dirty="0" smtClean="0">
                    <a:solidFill>
                      <a:srgbClr val="990033"/>
                    </a:solidFill>
                  </a:rPr>
                  <a:t> </a:t>
                </a:r>
                <a:r>
                  <a:rPr lang="en-US" sz="1600" dirty="0" err="1">
                    <a:solidFill>
                      <a:srgbClr val="990033"/>
                    </a:solidFill>
                  </a:rPr>
                  <a:t>Goldwasser</a:t>
                </a:r>
                <a:r>
                  <a:rPr lang="en-US" sz="1600" dirty="0">
                    <a:solidFill>
                      <a:srgbClr val="990033"/>
                    </a:solidFill>
                  </a:rPr>
                  <a:t> Lehman Ron, </a:t>
                </a:r>
                <a:r>
                  <a:rPr lang="en-US" sz="1600" dirty="0" err="1">
                    <a:solidFill>
                      <a:srgbClr val="990033"/>
                    </a:solidFill>
                  </a:rPr>
                  <a:t>Dodis</a:t>
                </a:r>
                <a:r>
                  <a:rPr lang="en-US" sz="1600" dirty="0">
                    <a:solidFill>
                      <a:srgbClr val="990033"/>
                    </a:solidFill>
                  </a:rPr>
                  <a:t> </a:t>
                </a:r>
                <a:r>
                  <a:rPr lang="en-US" sz="1600" dirty="0" err="1">
                    <a:solidFill>
                      <a:srgbClr val="990033"/>
                    </a:solidFill>
                  </a:rPr>
                  <a:t>Goldreich</a:t>
                </a:r>
                <a:r>
                  <a:rPr lang="en-US" sz="1600" dirty="0">
                    <a:solidFill>
                      <a:srgbClr val="990033"/>
                    </a:solidFill>
                  </a:rPr>
                  <a:t> </a:t>
                </a:r>
                <a:r>
                  <a:rPr lang="en-US" sz="1600" dirty="0" smtClean="0">
                    <a:solidFill>
                      <a:srgbClr val="990033"/>
                    </a:solidFill>
                  </a:rPr>
                  <a:t>Lehman </a:t>
                </a:r>
                <a:r>
                  <a:rPr lang="en-US" sz="1600" dirty="0" err="1" smtClean="0">
                    <a:solidFill>
                      <a:srgbClr val="990033"/>
                    </a:solidFill>
                  </a:rPr>
                  <a:t>Raskhodnikova</a:t>
                </a:r>
                <a:r>
                  <a:rPr lang="en-US" sz="1600" dirty="0" smtClean="0">
                    <a:solidFill>
                      <a:srgbClr val="990033"/>
                    </a:solidFill>
                  </a:rPr>
                  <a:t> Ron </a:t>
                </a:r>
                <a:r>
                  <a:rPr lang="en-US" sz="1600" dirty="0" err="1">
                    <a:solidFill>
                      <a:srgbClr val="990033"/>
                    </a:solidFill>
                  </a:rPr>
                  <a:t>Samorodnitsky</a:t>
                </a:r>
                <a:r>
                  <a:rPr lang="en-US" sz="1600" dirty="0">
                    <a:solidFill>
                      <a:srgbClr val="990033"/>
                    </a:solidFill>
                  </a:rPr>
                  <a:t>, </a:t>
                </a:r>
                <a:r>
                  <a:rPr lang="en-US" sz="1600" dirty="0" err="1" smtClean="0">
                    <a:solidFill>
                      <a:srgbClr val="990033"/>
                    </a:solidFill>
                  </a:rPr>
                  <a:t>Batu</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White, Fischer </a:t>
                </a:r>
                <a:r>
                  <a:rPr lang="en-US" sz="1600" dirty="0">
                    <a:solidFill>
                      <a:srgbClr val="990033"/>
                    </a:solidFill>
                  </a:rPr>
                  <a:t>Lehman </a:t>
                </a:r>
                <a:r>
                  <a:rPr lang="en-US" sz="1600" dirty="0" smtClean="0">
                    <a:solidFill>
                      <a:srgbClr val="990033"/>
                    </a:solidFill>
                  </a:rPr>
                  <a:t>Newman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a:t>
                </a:r>
                <a:r>
                  <a:rPr lang="en-US" sz="1600" dirty="0" err="1">
                    <a:solidFill>
                      <a:srgbClr val="990033"/>
                    </a:solidFill>
                  </a:rPr>
                  <a:t>Samorodnitsky</a:t>
                </a:r>
                <a:r>
                  <a:rPr lang="en-US" sz="1600" dirty="0" smtClean="0">
                    <a:solidFill>
                      <a:srgbClr val="990033"/>
                    </a:solidFill>
                  </a:rPr>
                  <a:t>, </a:t>
                </a:r>
                <a:r>
                  <a:rPr lang="en-US" sz="1600" dirty="0">
                    <a:solidFill>
                      <a:srgbClr val="990033"/>
                    </a:solidFill>
                  </a:rPr>
                  <a:t>Fischer, Halevy </a:t>
                </a:r>
                <a:r>
                  <a:rPr lang="en-US" sz="1600" dirty="0" err="1" smtClean="0">
                    <a:solidFill>
                      <a:srgbClr val="990033"/>
                    </a:solidFill>
                  </a:rPr>
                  <a:t>Kushilevitz</a:t>
                </a:r>
                <a:r>
                  <a:rPr lang="en-US" sz="1600" dirty="0">
                    <a:solidFill>
                      <a:srgbClr val="990033"/>
                    </a:solidFill>
                  </a:rPr>
                  <a:t>, </a:t>
                </a:r>
                <a:r>
                  <a:rPr lang="en-US" sz="1600" dirty="0" smtClean="0">
                    <a:solidFill>
                      <a:srgbClr val="990033"/>
                    </a:solidFill>
                  </a:rPr>
                  <a:t>Bhattacharyya </a:t>
                </a:r>
                <a:r>
                  <a:rPr lang="en-US" sz="1600" dirty="0" err="1" smtClean="0">
                    <a:solidFill>
                      <a:srgbClr val="990033"/>
                    </a:solidFill>
                  </a:rPr>
                  <a:t>Grigorescu</a:t>
                </a:r>
                <a:r>
                  <a:rPr lang="en-US" sz="1600" dirty="0" smtClean="0">
                    <a:solidFill>
                      <a:srgbClr val="990033"/>
                    </a:solidFill>
                  </a:rPr>
                  <a:t> Jung </a:t>
                </a:r>
                <a:r>
                  <a:rPr lang="en-US" sz="1600" dirty="0" err="1" smtClean="0">
                    <a:solidFill>
                      <a:srgbClr val="990033"/>
                    </a:solidFill>
                  </a:rPr>
                  <a:t>Raskhodnikova</a:t>
                </a:r>
                <a:r>
                  <a:rPr lang="en-US" sz="1600" dirty="0" smtClean="0">
                    <a:solidFill>
                      <a:srgbClr val="990033"/>
                    </a:solidFill>
                  </a:rPr>
                  <a:t>  Woodruff, ..., </a:t>
                </a:r>
                <a:r>
                  <a:rPr lang="en-US" sz="1600" dirty="0" err="1" smtClean="0">
                    <a:solidFill>
                      <a:srgbClr val="990033"/>
                    </a:solidFill>
                  </a:rPr>
                  <a:t>Chakrabarty</a:t>
                </a:r>
                <a:r>
                  <a:rPr lang="en-US" sz="1600" dirty="0" smtClean="0">
                    <a:solidFill>
                      <a:srgbClr val="990033"/>
                    </a:solidFill>
                  </a:rPr>
                  <a:t> </a:t>
                </a:r>
                <a:r>
                  <a:rPr lang="en-US" sz="1600" dirty="0" err="1" smtClean="0">
                    <a:solidFill>
                      <a:srgbClr val="990033"/>
                    </a:solidFill>
                  </a:rPr>
                  <a:t>Seshadhri</a:t>
                </a:r>
                <a:r>
                  <a:rPr lang="en-US" sz="1600" dirty="0">
                    <a:solidFill>
                      <a:srgbClr val="990033"/>
                    </a:solidFill>
                  </a:rPr>
                  <a:t>, </a:t>
                </a:r>
                <a:r>
                  <a:rPr lang="en-US" sz="1600" dirty="0" err="1" smtClean="0">
                    <a:solidFill>
                      <a:srgbClr val="990033"/>
                    </a:solidFill>
                  </a:rPr>
                  <a:t>Blais</a:t>
                </a:r>
                <a:r>
                  <a:rPr lang="en-US" sz="1600" dirty="0" smtClean="0">
                    <a:solidFill>
                      <a:srgbClr val="990033"/>
                    </a:solidFill>
                  </a:rPr>
                  <a:t>,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Yaroslavtsev</a:t>
                </a:r>
                <a:r>
                  <a:rPr lang="en-US" sz="1600" dirty="0" smtClean="0">
                    <a:solidFill>
                      <a:srgbClr val="990033"/>
                    </a:solidFill>
                  </a:rPr>
                  <a:t>, </a:t>
                </a:r>
                <a:r>
                  <a:rPr lang="en-US" sz="1600" dirty="0" err="1">
                    <a:solidFill>
                      <a:srgbClr val="990033"/>
                    </a:solidFill>
                  </a:rPr>
                  <a:t>Chakrabarty</a:t>
                </a:r>
                <a:r>
                  <a:rPr lang="en-US" sz="1600" dirty="0">
                    <a:solidFill>
                      <a:srgbClr val="990033"/>
                    </a:solidFill>
                  </a:rPr>
                  <a:t> </a:t>
                </a:r>
                <a:r>
                  <a:rPr lang="en-US" sz="1600" dirty="0" smtClean="0">
                    <a:solidFill>
                      <a:srgbClr val="990033"/>
                    </a:solidFill>
                  </a:rPr>
                  <a:t>Dixit </a:t>
                </a:r>
                <a:r>
                  <a:rPr lang="en-US" sz="1600" dirty="0" err="1" smtClean="0">
                    <a:solidFill>
                      <a:srgbClr val="990033"/>
                    </a:solidFill>
                  </a:rPr>
                  <a:t>Jha</a:t>
                </a:r>
                <a:r>
                  <a:rPr lang="en-US" sz="1600" dirty="0" smtClean="0">
                    <a:solidFill>
                      <a:srgbClr val="990033"/>
                    </a:solidFill>
                  </a:rPr>
                  <a:t> </a:t>
                </a:r>
                <a:r>
                  <a:rPr lang="en-US" sz="1600" dirty="0" err="1">
                    <a:solidFill>
                      <a:srgbClr val="990033"/>
                    </a:solidFill>
                  </a:rPr>
                  <a:t>Seshadhri</a:t>
                </a:r>
                <a:r>
                  <a:rPr lang="en-US" sz="1600" dirty="0">
                    <a:solidFill>
                      <a:srgbClr val="990033"/>
                    </a:solidFill>
                  </a:rPr>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724400"/>
              </a:xfrm>
              <a:blipFill rotWithShape="1">
                <a:blip r:embed="rId2"/>
                <a:stretch>
                  <a:fillRect l="-1203" t="-1677"/>
                </a:stretch>
              </a:blipFill>
            </p:spPr>
            <p:txBody>
              <a:bodyPr/>
              <a:lstStyle/>
              <a:p>
                <a:r>
                  <a:rPr lang="en-US">
                    <a:noFill/>
                  </a:rPr>
                  <a:t> </a:t>
                </a:r>
              </a:p>
            </p:txBody>
          </p:sp>
        </mc:Fallback>
      </mc:AlternateContent>
      <p:grpSp>
        <p:nvGrpSpPr>
          <p:cNvPr id="198" name="Group 197"/>
          <p:cNvGrpSpPr/>
          <p:nvPr/>
        </p:nvGrpSpPr>
        <p:grpSpPr>
          <a:xfrm>
            <a:off x="6377620" y="1402359"/>
            <a:ext cx="2519114" cy="2695941"/>
            <a:chOff x="5811765" y="1421630"/>
            <a:chExt cx="2950764" cy="2898089"/>
          </a:xfrm>
        </p:grpSpPr>
        <p:grpSp>
          <p:nvGrpSpPr>
            <p:cNvPr id="183" name="Group 182"/>
            <p:cNvGrpSpPr/>
            <p:nvPr/>
          </p:nvGrpSpPr>
          <p:grpSpPr>
            <a:xfrm>
              <a:off x="6278058" y="2548208"/>
              <a:ext cx="1410652" cy="0"/>
              <a:chOff x="6156325" y="2384435"/>
              <a:chExt cx="1410652" cy="0"/>
            </a:xfrm>
          </p:grpSpPr>
          <p:sp>
            <p:nvSpPr>
              <p:cNvPr id="28"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 name="Group 183"/>
            <p:cNvGrpSpPr/>
            <p:nvPr/>
          </p:nvGrpSpPr>
          <p:grpSpPr>
            <a:xfrm>
              <a:off x="6514030" y="2304861"/>
              <a:ext cx="1410652" cy="0"/>
              <a:chOff x="6156325" y="2384435"/>
              <a:chExt cx="1410652" cy="0"/>
            </a:xfrm>
          </p:grpSpPr>
          <p:sp>
            <p:nvSpPr>
              <p:cNvPr id="185"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8" name="Group 187"/>
            <p:cNvGrpSpPr/>
            <p:nvPr/>
          </p:nvGrpSpPr>
          <p:grpSpPr>
            <a:xfrm>
              <a:off x="6750002" y="2061514"/>
              <a:ext cx="1410652" cy="0"/>
              <a:chOff x="6156325" y="2384435"/>
              <a:chExt cx="1410652" cy="0"/>
            </a:xfrm>
          </p:grpSpPr>
          <p:sp>
            <p:nvSpPr>
              <p:cNvPr id="189"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1"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2" name="Group 191"/>
            <p:cNvGrpSpPr/>
            <p:nvPr/>
          </p:nvGrpSpPr>
          <p:grpSpPr>
            <a:xfrm>
              <a:off x="6985974" y="1818167"/>
              <a:ext cx="1410652" cy="0"/>
              <a:chOff x="6156325" y="2384435"/>
              <a:chExt cx="1410652" cy="0"/>
            </a:xfrm>
          </p:grpSpPr>
          <p:sp>
            <p:nvSpPr>
              <p:cNvPr id="193"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0" name="Group 79"/>
            <p:cNvGrpSpPr/>
            <p:nvPr/>
          </p:nvGrpSpPr>
          <p:grpSpPr>
            <a:xfrm>
              <a:off x="7685888" y="2548209"/>
              <a:ext cx="2" cy="1336984"/>
              <a:chOff x="6156326" y="2163212"/>
              <a:chExt cx="2" cy="1336984"/>
            </a:xfrm>
          </p:grpSpPr>
          <p:sp>
            <p:nvSpPr>
              <p:cNvPr id="81"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1" name="Group 170"/>
            <p:cNvGrpSpPr/>
            <p:nvPr/>
          </p:nvGrpSpPr>
          <p:grpSpPr>
            <a:xfrm>
              <a:off x="7926777" y="2309778"/>
              <a:ext cx="2" cy="1336984"/>
              <a:chOff x="6156326" y="2163212"/>
              <a:chExt cx="2" cy="1336984"/>
            </a:xfrm>
          </p:grpSpPr>
          <p:sp>
            <p:nvSpPr>
              <p:cNvPr id="172"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5" name="Group 174"/>
            <p:cNvGrpSpPr/>
            <p:nvPr/>
          </p:nvGrpSpPr>
          <p:grpSpPr>
            <a:xfrm>
              <a:off x="8167666" y="2071347"/>
              <a:ext cx="2" cy="1336984"/>
              <a:chOff x="6156326" y="2163212"/>
              <a:chExt cx="2" cy="1336984"/>
            </a:xfrm>
          </p:grpSpPr>
          <p:sp>
            <p:nvSpPr>
              <p:cNvPr id="176"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7"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9" name="Group 178"/>
            <p:cNvGrpSpPr/>
            <p:nvPr/>
          </p:nvGrpSpPr>
          <p:grpSpPr>
            <a:xfrm>
              <a:off x="8408556" y="1832916"/>
              <a:ext cx="2" cy="1336984"/>
              <a:chOff x="6156326" y="2163212"/>
              <a:chExt cx="2" cy="1336984"/>
            </a:xfrm>
          </p:grpSpPr>
          <p:sp>
            <p:nvSpPr>
              <p:cNvPr id="180"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Rectangle 63"/>
            <p:cNvSpPr>
              <a:spLocks noChangeArrowheads="1"/>
            </p:cNvSpPr>
            <p:nvPr/>
          </p:nvSpPr>
          <p:spPr bwMode="auto">
            <a:xfrm>
              <a:off x="5811765" y="3889608"/>
              <a:ext cx="1244037" cy="4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r>
                <a:rPr lang="en-US" altLang="en-US" i="0" dirty="0" smtClean="0">
                  <a:solidFill>
                    <a:srgbClr val="0000FF"/>
                  </a:solidFill>
                </a:rPr>
                <a:t>(1,1,1)</a:t>
              </a:r>
              <a:endParaRPr lang="en-US" altLang="en-US" i="0" dirty="0">
                <a:solidFill>
                  <a:srgbClr val="0000FF"/>
                </a:solidFill>
              </a:endParaRPr>
            </a:p>
          </p:txBody>
        </p:sp>
        <p:sp>
          <p:nvSpPr>
            <p:cNvPr id="39" name="Line 17"/>
            <p:cNvSpPr>
              <a:spLocks noChangeShapeType="1"/>
            </p:cNvSpPr>
            <p:nvPr/>
          </p:nvSpPr>
          <p:spPr bwMode="auto">
            <a:xfrm>
              <a:off x="6292806"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7"/>
            <p:cNvSpPr>
              <a:spLocks noChangeShapeType="1"/>
            </p:cNvSpPr>
            <p:nvPr/>
          </p:nvSpPr>
          <p:spPr bwMode="auto">
            <a:xfrm>
              <a:off x="6292806"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7"/>
            <p:cNvSpPr>
              <a:spLocks noChangeShapeType="1"/>
            </p:cNvSpPr>
            <p:nvPr/>
          </p:nvSpPr>
          <p:spPr bwMode="auto">
            <a:xfrm>
              <a:off x="6292806"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3" name="Group 62"/>
            <p:cNvGrpSpPr/>
            <p:nvPr/>
          </p:nvGrpSpPr>
          <p:grpSpPr>
            <a:xfrm>
              <a:off x="6256004" y="2510165"/>
              <a:ext cx="74613" cy="1416708"/>
              <a:chOff x="6119523" y="2125168"/>
              <a:chExt cx="74613" cy="1416708"/>
            </a:xfrm>
          </p:grpSpPr>
          <p:sp>
            <p:nvSpPr>
              <p:cNvPr id="29"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5"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6"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7"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sp>
          <p:nvSpPr>
            <p:cNvPr id="45" name="Line 17"/>
            <p:cNvSpPr>
              <a:spLocks noChangeShapeType="1"/>
            </p:cNvSpPr>
            <p:nvPr/>
          </p:nvSpPr>
          <p:spPr bwMode="auto">
            <a:xfrm>
              <a:off x="6761922"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a:off x="6761922"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7"/>
            <p:cNvSpPr>
              <a:spLocks noChangeShapeType="1"/>
            </p:cNvSpPr>
            <p:nvPr/>
          </p:nvSpPr>
          <p:spPr bwMode="auto">
            <a:xfrm>
              <a:off x="6761922"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231038"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7"/>
            <p:cNvSpPr>
              <a:spLocks noChangeShapeType="1"/>
            </p:cNvSpPr>
            <p:nvPr/>
          </p:nvSpPr>
          <p:spPr bwMode="auto">
            <a:xfrm>
              <a:off x="7231038"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7"/>
            <p:cNvSpPr>
              <a:spLocks noChangeShapeType="1"/>
            </p:cNvSpPr>
            <p:nvPr/>
          </p:nvSpPr>
          <p:spPr bwMode="auto">
            <a:xfrm>
              <a:off x="7231038"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4" name="Group 63"/>
            <p:cNvGrpSpPr/>
            <p:nvPr/>
          </p:nvGrpSpPr>
          <p:grpSpPr>
            <a:xfrm>
              <a:off x="6720364" y="2510165"/>
              <a:ext cx="74613" cy="1416708"/>
              <a:chOff x="6119523" y="2125168"/>
              <a:chExt cx="74613" cy="1416708"/>
            </a:xfrm>
          </p:grpSpPr>
          <p:sp>
            <p:nvSpPr>
              <p:cNvPr id="65"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8"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69"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0"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1"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72" name="Group 71"/>
            <p:cNvGrpSpPr/>
            <p:nvPr/>
          </p:nvGrpSpPr>
          <p:grpSpPr>
            <a:xfrm>
              <a:off x="7184724" y="2510165"/>
              <a:ext cx="74613" cy="1416708"/>
              <a:chOff x="6119523" y="2125168"/>
              <a:chExt cx="74613" cy="1416708"/>
            </a:xfrm>
          </p:grpSpPr>
          <p:sp>
            <p:nvSpPr>
              <p:cNvPr id="73"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6"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7"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8"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9"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1" name="Group 120"/>
            <p:cNvGrpSpPr/>
            <p:nvPr/>
          </p:nvGrpSpPr>
          <p:grpSpPr>
            <a:xfrm rot="2700000">
              <a:off x="6621263" y="1631439"/>
              <a:ext cx="74613" cy="1099622"/>
              <a:chOff x="8682294" y="2431549"/>
              <a:chExt cx="74613" cy="1099622"/>
            </a:xfrm>
          </p:grpSpPr>
          <p:sp>
            <p:nvSpPr>
              <p:cNvPr id="11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2" name="Group 121"/>
            <p:cNvGrpSpPr/>
            <p:nvPr/>
          </p:nvGrpSpPr>
          <p:grpSpPr>
            <a:xfrm rot="2700000">
              <a:off x="7084170" y="1631439"/>
              <a:ext cx="74613" cy="1099622"/>
              <a:chOff x="8682294" y="2431549"/>
              <a:chExt cx="74613" cy="1099622"/>
            </a:xfrm>
          </p:grpSpPr>
          <p:sp>
            <p:nvSpPr>
              <p:cNvPr id="12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0" name="Group 129"/>
            <p:cNvGrpSpPr/>
            <p:nvPr/>
          </p:nvGrpSpPr>
          <p:grpSpPr>
            <a:xfrm rot="2700000">
              <a:off x="8009983" y="1631439"/>
              <a:ext cx="74613" cy="1099622"/>
              <a:chOff x="8682294" y="2431549"/>
              <a:chExt cx="74613" cy="1099622"/>
            </a:xfrm>
          </p:grpSpPr>
          <p:sp>
            <p:nvSpPr>
              <p:cNvPr id="131"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4"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5"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6"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7"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8" name="Group 137"/>
            <p:cNvGrpSpPr/>
            <p:nvPr/>
          </p:nvGrpSpPr>
          <p:grpSpPr>
            <a:xfrm rot="2700000">
              <a:off x="7547077" y="1631439"/>
              <a:ext cx="74613" cy="1099622"/>
              <a:chOff x="8682294" y="2431549"/>
              <a:chExt cx="74613" cy="1099622"/>
            </a:xfrm>
          </p:grpSpPr>
          <p:sp>
            <p:nvSpPr>
              <p:cNvPr id="139"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2"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3"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4"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5"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46" name="Group 145"/>
            <p:cNvGrpSpPr/>
            <p:nvPr/>
          </p:nvGrpSpPr>
          <p:grpSpPr>
            <a:xfrm rot="2700000">
              <a:off x="8009983" y="2080919"/>
              <a:ext cx="74613" cy="1099622"/>
              <a:chOff x="8682294" y="2431549"/>
              <a:chExt cx="74613" cy="1099622"/>
            </a:xfrm>
          </p:grpSpPr>
          <p:sp>
            <p:nvSpPr>
              <p:cNvPr id="147"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0"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1"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2"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3"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54" name="Group 153"/>
            <p:cNvGrpSpPr/>
            <p:nvPr/>
          </p:nvGrpSpPr>
          <p:grpSpPr>
            <a:xfrm rot="2700000">
              <a:off x="8009983" y="2530399"/>
              <a:ext cx="74613" cy="1099622"/>
              <a:chOff x="8682294" y="2431549"/>
              <a:chExt cx="74613" cy="1099622"/>
            </a:xfrm>
          </p:grpSpPr>
          <p:sp>
            <p:nvSpPr>
              <p:cNvPr id="155"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8"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9"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0"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1"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62" name="Group 161"/>
            <p:cNvGrpSpPr/>
            <p:nvPr/>
          </p:nvGrpSpPr>
          <p:grpSpPr>
            <a:xfrm rot="2700000">
              <a:off x="8009983" y="2979880"/>
              <a:ext cx="74613" cy="1099622"/>
              <a:chOff x="8682294" y="2431549"/>
              <a:chExt cx="74613" cy="1099622"/>
            </a:xfrm>
          </p:grpSpPr>
          <p:sp>
            <p:nvSpPr>
              <p:cNvPr id="16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mc:AlternateContent xmlns:mc="http://schemas.openxmlformats.org/markup-compatibility/2006" xmlns:a14="http://schemas.microsoft.com/office/drawing/2010/main">
          <mc:Choice Requires="a14">
            <p:sp>
              <p:nvSpPr>
                <p:cNvPr id="196" name="Rectangle 63"/>
                <p:cNvSpPr>
                  <a:spLocks noChangeArrowheads="1"/>
                </p:cNvSpPr>
                <p:nvPr/>
              </p:nvSpPr>
              <p:spPr bwMode="auto">
                <a:xfrm>
                  <a:off x="7874853" y="1421630"/>
                  <a:ext cx="88767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smtClean="0">
                            <a:solidFill>
                              <a:srgbClr val="0000FF"/>
                            </a:solidFill>
                            <a:latin typeface="Cambria Math" panose="02040503050406030204" pitchFamily="18" charset="0"/>
                          </a:rPr>
                          <m:t>)</m:t>
                        </m:r>
                      </m:oMath>
                    </m:oMathPara>
                  </a14:m>
                  <a:endParaRPr lang="en-US" altLang="en-US" i="0" dirty="0">
                    <a:solidFill>
                      <a:srgbClr val="0000FF"/>
                    </a:solidFill>
                  </a:endParaRPr>
                </a:p>
              </p:txBody>
            </p:sp>
          </mc:Choice>
          <mc:Fallback xmlns="">
            <p:sp>
              <p:nvSpPr>
                <p:cNvPr id="196" name="Rectangle 63"/>
                <p:cNvSpPr>
                  <a:spLocks noRot="1" noChangeAspect="1" noMove="1" noResize="1" noEditPoints="1" noAdjustHandles="1" noChangeArrowheads="1" noChangeShapeType="1" noTextEdit="1"/>
                </p:cNvSpPr>
                <p:nvPr/>
              </p:nvSpPr>
              <p:spPr bwMode="auto">
                <a:xfrm>
                  <a:off x="7874853" y="1421630"/>
                  <a:ext cx="887676" cy="400110"/>
                </a:xfrm>
                <a:prstGeom prst="rect">
                  <a:avLst/>
                </a:prstGeom>
                <a:blipFill rotWithShape="0">
                  <a:blip r:embed="rId3"/>
                  <a:stretch>
                    <a:fillRect l="-3448" r="-22069"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6738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 Key Lemma</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M = class of monotone functions</a:t>
                </a:r>
              </a:p>
              <a:p>
                <a:r>
                  <a:rPr lang="en-US" dirty="0" smtClean="0"/>
                  <a:t>Boolean slicing operator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a:solidFill>
                              <a:srgbClr val="FF0000"/>
                            </a:solidFill>
                            <a:latin typeface="Cambria Math"/>
                          </a:rPr>
                          <m:t>𝒚</m:t>
                        </m:r>
                      </m:sub>
                    </m:sSub>
                    <m:r>
                      <a:rPr lang="en-US" b="1" i="1" dirty="0" smtClean="0">
                        <a:solidFill>
                          <a:schemeClr val="tx1"/>
                        </a:solidFill>
                        <a:latin typeface="Cambria Math"/>
                      </a:rPr>
                      <m:t>:</m:t>
                    </m:r>
                    <m:r>
                      <a:rPr lang="en-US" b="0" i="1" dirty="0" smtClean="0">
                        <a:solidFill>
                          <a:schemeClr val="tx1"/>
                        </a:solidFill>
                        <a:latin typeface="Cambria Math"/>
                      </a:rPr>
                      <m:t>𝐷</m:t>
                    </m:r>
                    <m:r>
                      <a:rPr lang="en-US" b="0" i="1" dirty="0" smtClean="0">
                        <a:solidFill>
                          <a:schemeClr val="tx1"/>
                        </a:solidFill>
                        <a:latin typeface="Cambria Math"/>
                      </a:rPr>
                      <m:t>→{0,1}</m:t>
                    </m:r>
                  </m:oMath>
                </a14:m>
                <a:endParaRPr lang="en-US" dirty="0" smtClean="0"/>
              </a:p>
              <a:p>
                <a:pPr marL="0" indent="0">
                  <a:buNone/>
                </a:pPr>
                <a:r>
                  <a:rPr lang="en-US" dirty="0"/>
                  <a:t>	</a:t>
                </a:r>
                <a:r>
                  <a:rPr lang="en-US" dirty="0" smtClean="0"/>
                  <a:t> </a:t>
                </a:r>
                <a14:m>
                  <m:oMath xmlns:m="http://schemas.openxmlformats.org/officeDocument/2006/math">
                    <m:sSub>
                      <m:sSubPr>
                        <m:ctrlPr>
                          <a:rPr lang="en-US" i="1" dirty="0" smtClean="0">
                            <a:latin typeface="Cambria Math"/>
                          </a:rPr>
                        </m:ctrlPr>
                      </m:sSubPr>
                      <m:e>
                        <m:r>
                          <a:rPr lang="en-US" b="1" i="1" dirty="0" smtClean="0">
                            <a:latin typeface="Cambria Math"/>
                          </a:rPr>
                          <m:t>𝒇</m:t>
                        </m:r>
                      </m:e>
                      <m:sub>
                        <m:r>
                          <a:rPr lang="en-US" b="1" i="1" dirty="0" smtClean="0">
                            <a:solidFill>
                              <a:srgbClr val="FF0000"/>
                            </a:solidFill>
                            <a:latin typeface="Cambria Math"/>
                          </a:rPr>
                          <m:t>𝒚</m:t>
                        </m:r>
                      </m:sub>
                    </m:sSub>
                    <m:d>
                      <m:dPr>
                        <m:ctrlPr>
                          <a:rPr lang="en-US" b="0" i="1" dirty="0" smtClean="0">
                            <a:latin typeface="Cambria Math"/>
                          </a:rPr>
                        </m:ctrlPr>
                      </m:dPr>
                      <m:e>
                        <m:r>
                          <a:rPr lang="en-US" b="0" i="1" dirty="0" smtClean="0">
                            <a:latin typeface="Cambria Math"/>
                          </a:rPr>
                          <m:t>𝑥</m:t>
                        </m:r>
                      </m:e>
                    </m:d>
                    <m:r>
                      <a:rPr lang="en-US" b="0" i="1" dirty="0" smtClean="0">
                        <a:latin typeface="Cambria Math"/>
                      </a:rPr>
                      <m:t>=1,</m:t>
                    </m:r>
                  </m:oMath>
                </a14:m>
                <a:r>
                  <a:rPr lang="en-US" b="0" i="1" dirty="0" smtClean="0">
                    <a:latin typeface="Cambria Math"/>
                  </a:rPr>
                  <a:t> </a:t>
                </a:r>
                <a:r>
                  <a:rPr lang="en-US" b="0" dirty="0" smtClean="0">
                    <a:latin typeface="Cambria Math"/>
                  </a:rPr>
                  <a:t>if</a:t>
                </a:r>
                <a:r>
                  <a:rPr lang="en-US" b="0" i="1" dirty="0" smtClean="0">
                    <a:latin typeface="Cambria Math"/>
                  </a:rPr>
                  <a:t>  </a:t>
                </a:r>
                <a14:m>
                  <m:oMath xmlns:m="http://schemas.openxmlformats.org/officeDocument/2006/math">
                    <m:r>
                      <a:rPr lang="en-US" b="1" i="1" dirty="0" smtClean="0">
                        <a:latin typeface="Cambria Math"/>
                      </a:rPr>
                      <m:t>𝒇</m:t>
                    </m:r>
                    <m:d>
                      <m:dPr>
                        <m:ctrlPr>
                          <a:rPr lang="en-US" b="0" i="1" dirty="0" smtClean="0">
                            <a:latin typeface="Cambria Math"/>
                          </a:rPr>
                        </m:ctrlPr>
                      </m:dPr>
                      <m:e>
                        <m:r>
                          <a:rPr lang="en-US" b="0" i="1" dirty="0" smtClean="0">
                            <a:latin typeface="Cambria Math"/>
                          </a:rPr>
                          <m:t>𝑥</m:t>
                        </m:r>
                      </m:e>
                    </m:d>
                    <m:r>
                      <a:rPr lang="en-US" b="0" i="1" dirty="0" smtClean="0">
                        <a:latin typeface="Cambria Math"/>
                      </a:rPr>
                      <m:t>≥ </m:t>
                    </m:r>
                    <m:r>
                      <a:rPr lang="en-US" b="1" i="1" dirty="0" smtClean="0">
                        <a:solidFill>
                          <a:srgbClr val="FF0000"/>
                        </a:solidFill>
                        <a:latin typeface="Cambria Math"/>
                      </a:rPr>
                      <m:t>𝒚</m:t>
                    </m:r>
                    <m:r>
                      <a:rPr lang="en-US" b="0" i="1" dirty="0" smtClean="0">
                        <a:latin typeface="Cambria Math"/>
                      </a:rPr>
                      <m:t>,</m:t>
                    </m:r>
                  </m:oMath>
                </a14:m>
                <a:endParaRPr lang="en-US" b="0" i="1" dirty="0" smtClean="0">
                  <a:latin typeface="Cambria Math"/>
                </a:endParaRPr>
              </a:p>
              <a:p>
                <a:pPr marL="0" indent="0">
                  <a:buNone/>
                </a:pPr>
                <a:r>
                  <a:rPr lang="en-US" i="1" dirty="0">
                    <a:latin typeface="Cambria Math"/>
                  </a:rPr>
                  <a:t>	</a:t>
                </a:r>
                <a:r>
                  <a:rPr lang="en-US" dirty="0"/>
                  <a:t>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smtClean="0">
                            <a:solidFill>
                              <a:srgbClr val="FF0000"/>
                            </a:solidFill>
                            <a:latin typeface="Cambria Math"/>
                          </a:rPr>
                          <m:t>𝒚</m:t>
                        </m:r>
                      </m:sub>
                    </m:sSub>
                    <m:d>
                      <m:dPr>
                        <m:ctrlPr>
                          <a:rPr lang="en-US" i="1" dirty="0">
                            <a:latin typeface="Cambria Math"/>
                          </a:rPr>
                        </m:ctrlPr>
                      </m:dPr>
                      <m:e>
                        <m:r>
                          <a:rPr lang="en-US" i="1" dirty="0">
                            <a:latin typeface="Cambria Math"/>
                          </a:rPr>
                          <m:t>𝑥</m:t>
                        </m:r>
                      </m:e>
                    </m:d>
                    <m:r>
                      <a:rPr lang="en-US" i="1" dirty="0">
                        <a:latin typeface="Cambria Math"/>
                      </a:rPr>
                      <m:t>=</m:t>
                    </m:r>
                    <m:r>
                      <a:rPr lang="en-US" b="0" i="1" dirty="0" smtClean="0">
                        <a:latin typeface="Cambria Math"/>
                      </a:rPr>
                      <m:t>0</m:t>
                    </m:r>
                    <m:r>
                      <a:rPr lang="en-US" i="1" dirty="0">
                        <a:latin typeface="Cambria Math"/>
                      </a:rPr>
                      <m:t>,</m:t>
                    </m:r>
                  </m:oMath>
                </a14:m>
                <a:r>
                  <a:rPr lang="en-US" i="1" dirty="0">
                    <a:latin typeface="Cambria Math"/>
                  </a:rPr>
                  <a:t> </a:t>
                </a:r>
                <a:r>
                  <a:rPr lang="en-US" dirty="0" smtClean="0">
                    <a:latin typeface="Cambria Math"/>
                  </a:rPr>
                  <a:t>otherwise.</a:t>
                </a:r>
                <a:endParaRPr lang="en-US" i="1" dirty="0">
                  <a:latin typeface="Cambria Math"/>
                </a:endParaRPr>
              </a:p>
              <a:p>
                <a:r>
                  <a:rPr lang="en-US" b="1" dirty="0" smtClean="0">
                    <a:latin typeface="Cambria Math"/>
                  </a:rPr>
                  <a:t>Theorem:</a:t>
                </a:r>
              </a:p>
              <a:p>
                <a:endParaRPr lang="en-US" b="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rPr>
                        <m:t>𝑑𝑖𝑠</m:t>
                      </m:r>
                      <m:sSub>
                        <m:sSubPr>
                          <m:ctrlPr>
                            <a:rPr lang="en-US" sz="3600" b="0" i="1" smtClean="0">
                              <a:latin typeface="Cambria Math"/>
                            </a:rPr>
                          </m:ctrlPr>
                        </m:sSubPr>
                        <m:e>
                          <m:r>
                            <a:rPr lang="en-US" sz="3600" b="0" i="1" smtClean="0">
                              <a:latin typeface="Cambria Math"/>
                            </a:rPr>
                            <m:t>𝑡</m:t>
                          </m:r>
                        </m:e>
                        <m:sub>
                          <m:r>
                            <a:rPr lang="en-US" sz="3600" b="0" i="1" smtClean="0">
                              <a:latin typeface="Cambria Math"/>
                            </a:rPr>
                            <m:t>1</m:t>
                          </m:r>
                        </m:sub>
                      </m:sSub>
                      <m:d>
                        <m:dPr>
                          <m:ctrlPr>
                            <a:rPr lang="en-US" sz="3600" b="0" i="1" smtClean="0">
                              <a:latin typeface="Cambria Math"/>
                            </a:rPr>
                          </m:ctrlPr>
                        </m:dPr>
                        <m:e>
                          <m:r>
                            <a:rPr lang="en-US" sz="3600" b="1" i="1" smtClean="0">
                              <a:latin typeface="Cambria Math"/>
                            </a:rPr>
                            <m:t>𝒇</m:t>
                          </m:r>
                          <m:r>
                            <a:rPr lang="en-US" sz="3600" b="0" i="1" smtClean="0">
                              <a:latin typeface="Cambria Math"/>
                            </a:rPr>
                            <m:t>, </m:t>
                          </m:r>
                          <m:r>
                            <a:rPr lang="en-US" sz="3600" b="0" i="1" smtClean="0">
                              <a:latin typeface="Cambria Math"/>
                            </a:rPr>
                            <m:t>𝑀</m:t>
                          </m:r>
                        </m:e>
                      </m:d>
                      <m:r>
                        <a:rPr lang="en-US" sz="3600" b="0" i="1" smtClean="0">
                          <a:latin typeface="Cambria Math"/>
                        </a:rPr>
                        <m:t>=</m:t>
                      </m:r>
                      <m:sSubSup>
                        <m:sSubSupPr>
                          <m:ctrlPr>
                            <a:rPr lang="en-US" sz="3600" i="1">
                              <a:latin typeface="Cambria Math"/>
                            </a:rPr>
                          </m:ctrlPr>
                        </m:sSubSupPr>
                        <m:e>
                          <m:r>
                            <a:rPr lang="en-US" sz="3600" i="1">
                              <a:latin typeface="Cambria Math"/>
                            </a:rPr>
                            <m:t>∫</m:t>
                          </m:r>
                        </m:e>
                        <m:sub>
                          <m:r>
                            <a:rPr lang="en-US" sz="3600" i="1">
                              <a:latin typeface="Cambria Math"/>
                            </a:rPr>
                            <m:t>0</m:t>
                          </m:r>
                        </m:sub>
                        <m:sup>
                          <m:r>
                            <a:rPr lang="en-US" sz="3600" i="1">
                              <a:latin typeface="Cambria Math"/>
                            </a:rPr>
                            <m:t>1</m:t>
                          </m:r>
                        </m:sup>
                      </m:sSubSup>
                      <m:r>
                        <a:rPr lang="en-US" sz="3600" i="1">
                          <a:latin typeface="Cambria Math"/>
                        </a:rPr>
                        <m:t>𝑑𝑖𝑠</m:t>
                      </m:r>
                      <m:sSub>
                        <m:sSubPr>
                          <m:ctrlPr>
                            <a:rPr lang="en-US" sz="3600" i="1">
                              <a:latin typeface="Cambria Math"/>
                            </a:rPr>
                          </m:ctrlPr>
                        </m:sSubPr>
                        <m:e>
                          <m:r>
                            <a:rPr lang="en-US" sz="3600" i="1">
                              <a:latin typeface="Cambria Math"/>
                            </a:rPr>
                            <m:t>𝑡</m:t>
                          </m:r>
                        </m:e>
                        <m:sub>
                          <m:r>
                            <a:rPr lang="en-US" sz="3600" i="1">
                              <a:latin typeface="Cambria Math"/>
                            </a:rPr>
                            <m:t>0</m:t>
                          </m:r>
                        </m:sub>
                      </m:sSub>
                      <m:d>
                        <m:dPr>
                          <m:ctrlPr>
                            <a:rPr lang="en-US" sz="3600" i="1">
                              <a:latin typeface="Cambria Math"/>
                            </a:rPr>
                          </m:ctrlPr>
                        </m:dPr>
                        <m:e>
                          <m:sSub>
                            <m:sSubPr>
                              <m:ctrlPr>
                                <a:rPr lang="en-US" sz="3600" i="1">
                                  <a:latin typeface="Cambria Math"/>
                                </a:rPr>
                              </m:ctrlPr>
                            </m:sSubPr>
                            <m:e>
                              <m:r>
                                <a:rPr lang="en-US" sz="3600" b="1" i="1">
                                  <a:latin typeface="Cambria Math"/>
                                </a:rPr>
                                <m:t>𝒇</m:t>
                              </m:r>
                            </m:e>
                            <m:sub>
                              <m:r>
                                <a:rPr lang="en-US" sz="3600" b="1" i="1" smtClean="0">
                                  <a:solidFill>
                                    <a:srgbClr val="FF0000"/>
                                  </a:solidFill>
                                  <a:latin typeface="Cambria Math"/>
                                </a:rPr>
                                <m:t>𝒚</m:t>
                              </m:r>
                            </m:sub>
                          </m:sSub>
                          <m:r>
                            <a:rPr lang="en-US" sz="3600" i="1">
                              <a:latin typeface="Cambria Math"/>
                            </a:rPr>
                            <m:t>, </m:t>
                          </m:r>
                          <m:r>
                            <a:rPr lang="en-US" sz="3600" i="1">
                              <a:latin typeface="Cambria Math"/>
                            </a:rPr>
                            <m:t>𝑀</m:t>
                          </m:r>
                        </m:e>
                      </m:d>
                      <m:r>
                        <a:rPr lang="en-US" sz="3600" i="1">
                          <a:latin typeface="Cambria Math"/>
                        </a:rPr>
                        <m:t>𝑑</m:t>
                      </m:r>
                      <m:r>
                        <a:rPr lang="en-US" sz="3600" b="1" i="1" smtClean="0">
                          <a:solidFill>
                            <a:srgbClr val="FF0000"/>
                          </a:solidFill>
                          <a:latin typeface="Cambria Math"/>
                        </a:rPr>
                        <m:t>𝒚</m:t>
                      </m:r>
                    </m:oMath>
                  </m:oMathPara>
                </a14:m>
                <a:endParaRPr lang="en-US" sz="3600" b="1"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553"/>
                </a:stretch>
              </a:blipFill>
            </p:spPr>
            <p:txBody>
              <a:bodyPr/>
              <a:lstStyle/>
              <a:p>
                <a:r>
                  <a:rPr lang="en-US">
                    <a:noFill/>
                  </a:rPr>
                  <a:t> </a:t>
                </a:r>
              </a:p>
            </p:txBody>
          </p:sp>
        </mc:Fallback>
      </mc:AlternateContent>
      <p:sp>
        <p:nvSpPr>
          <p:cNvPr id="4" name="Rectangle 3"/>
          <p:cNvSpPr/>
          <p:nvPr/>
        </p:nvSpPr>
        <p:spPr>
          <a:xfrm>
            <a:off x="1295400" y="5181600"/>
            <a:ext cx="6936688"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Proof sketch: slice and conquer</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fontScale="85000" lnSpcReduction="10000"/>
              </a:bodyPr>
              <a:lstStyle/>
              <a:p>
                <a:pPr marL="971550" lvl="1" indent="-514350">
                  <a:buClr>
                    <a:srgbClr val="7030A0"/>
                  </a:buClr>
                  <a:buFont typeface="+mj-lt"/>
                  <a:buAutoNum type="arabicParenR"/>
                </a:pPr>
                <a:r>
                  <a:rPr lang="en-US" dirty="0"/>
                  <a:t>Closest monotone function with </a:t>
                </a:r>
                <a:r>
                  <a:rPr lang="en-US" b="1" dirty="0" smtClean="0"/>
                  <a:t>minimal </a:t>
                </a:r>
                <a14:m>
                  <m:oMath xmlns:m="http://schemas.openxmlformats.org/officeDocument/2006/math">
                    <m:sSub>
                      <m:sSubPr>
                        <m:ctrlPr>
                          <a:rPr lang="en-US" b="1" i="1">
                            <a:latin typeface="Cambria Math"/>
                          </a:rPr>
                        </m:ctrlPr>
                      </m:sSubPr>
                      <m:e>
                        <m:r>
                          <a:rPr lang="en-US" b="1" i="1">
                            <a:latin typeface="Cambria Math"/>
                          </a:rPr>
                          <m:t>𝑳</m:t>
                        </m:r>
                      </m:e>
                      <m:sub>
                        <m:r>
                          <a:rPr lang="en-US" b="1" i="1">
                            <a:latin typeface="Cambria Math"/>
                          </a:rPr>
                          <m:t>𝟏</m:t>
                        </m:r>
                      </m:sub>
                    </m:sSub>
                  </m:oMath>
                </a14:m>
                <a:r>
                  <a:rPr lang="en-US" b="1" dirty="0"/>
                  <a:t>-norm</a:t>
                </a:r>
                <a:r>
                  <a:rPr lang="en-US" dirty="0"/>
                  <a:t> is </a:t>
                </a:r>
                <a:r>
                  <a:rPr lang="en-US" b="1" dirty="0"/>
                  <a:t>unique </a:t>
                </a:r>
                <a:r>
                  <a:rPr lang="en-US" dirty="0" smtClean="0"/>
                  <a:t>(can be denoted as </a:t>
                </a:r>
                <a:r>
                  <a:rPr lang="en-US" dirty="0"/>
                  <a:t>an operator </a:t>
                </a:r>
                <a14:m>
                  <m:oMath xmlns:m="http://schemas.openxmlformats.org/officeDocument/2006/math">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oMath>
                </a14:m>
                <a:r>
                  <a:rPr lang="en-US" dirty="0"/>
                  <a:t>).</a:t>
                </a:r>
                <a:endParaRPr lang="en-US" dirty="0" smtClean="0"/>
              </a:p>
              <a:p>
                <a:pPr marL="971550" lvl="1" indent="-514350">
                  <a:buClr>
                    <a:srgbClr val="7030A0"/>
                  </a:buClr>
                  <a:buFont typeface="+mj-lt"/>
                  <a:buAutoNum type="arabicParenR"/>
                </a:pPr>
                <a14:m>
                  <m:oMath xmlns:m="http://schemas.openxmlformats.org/officeDocument/2006/math">
                    <m:sSub>
                      <m:sSubPr>
                        <m:ctrlPr>
                          <a:rPr lang="en-US" i="1" dirty="0">
                            <a:latin typeface="Cambria Math"/>
                          </a:rPr>
                        </m:ctrlPr>
                      </m:sSubPr>
                      <m:e>
                        <m:d>
                          <m:dPr>
                            <m:begChr m:val="|"/>
                            <m:endChr m:val="|"/>
                            <m:ctrlPr>
                              <a:rPr lang="en-US" i="1" dirty="0">
                                <a:latin typeface="Cambria Math"/>
                              </a:rPr>
                            </m:ctrlPr>
                          </m:dPr>
                          <m:e>
                            <m:d>
                              <m:dPr>
                                <m:begChr m:val="|"/>
                                <m:endChr m:val="|"/>
                                <m:ctrlPr>
                                  <a:rPr lang="en-US" i="1" dirty="0">
                                    <a:latin typeface="Cambria Math"/>
                                  </a:rPr>
                                </m:ctrlPr>
                              </m:dPr>
                              <m:e>
                                <m:r>
                                  <a:rPr lang="en-US" i="1" dirty="0">
                                    <a:latin typeface="Cambria Math"/>
                                  </a:rPr>
                                  <m:t>𝑓</m:t>
                                </m:r>
                                <m:r>
                                  <a:rPr lang="en-US" i="1" dirty="0">
                                    <a:latin typeface="Cambria Math"/>
                                  </a:rPr>
                                  <m:t> −</m:t>
                                </m:r>
                                <m:r>
                                  <a:rPr lang="en-US" i="1" dirty="0">
                                    <a:latin typeface="Cambria Math"/>
                                  </a:rPr>
                                  <m:t>𝑔</m:t>
                                </m:r>
                              </m:e>
                            </m:d>
                          </m:e>
                        </m:d>
                      </m:e>
                      <m:sub>
                        <m:r>
                          <a:rPr lang="en-US" i="1" dirty="0">
                            <a:latin typeface="Cambria Math"/>
                          </a:rPr>
                          <m:t>1</m:t>
                        </m:r>
                      </m:sub>
                    </m:sSub>
                    <m:r>
                      <a:rPr lang="en-US" i="1" dirty="0">
                        <a:latin typeface="Cambria Math"/>
                      </a:rPr>
                      <m:t>=</m:t>
                    </m:r>
                    <m:nary>
                      <m:naryPr>
                        <m:ctrlPr>
                          <a:rPr lang="en-US" i="1" dirty="0">
                            <a:latin typeface="Cambria Math"/>
                          </a:rPr>
                        </m:ctrlPr>
                      </m:naryPr>
                      <m:sub>
                        <m:r>
                          <a:rPr lang="en-US" i="1" dirty="0">
                            <a:latin typeface="Cambria Math"/>
                          </a:rPr>
                          <m:t>0</m:t>
                        </m:r>
                      </m:sub>
                      <m:sup>
                        <m:r>
                          <a:rPr lang="en-US" i="1" dirty="0">
                            <a:latin typeface="Cambria Math"/>
                          </a:rPr>
                          <m:t>1</m:t>
                        </m:r>
                      </m:sup>
                      <m:e>
                        <m:d>
                          <m:dPr>
                            <m:begChr m:val="|"/>
                            <m:endChr m:val="|"/>
                            <m:ctrlPr>
                              <a:rPr lang="en-US" i="1" dirty="0">
                                <a:latin typeface="Cambria Math"/>
                              </a:rPr>
                            </m:ctrlPr>
                          </m:dPr>
                          <m:e>
                            <m:d>
                              <m:dPr>
                                <m:begChr m:val="|"/>
                                <m:endChr m:val="|"/>
                                <m:ctrlPr>
                                  <a:rPr lang="en-US" i="1" dirty="0">
                                    <a:latin typeface="Cambria Math"/>
                                  </a:rPr>
                                </m:ctrlPr>
                              </m:dPr>
                              <m:e>
                                <m:sSub>
                                  <m:sSubPr>
                                    <m:ctrlPr>
                                      <a:rPr lang="en-US" i="1" dirty="0">
                                        <a:latin typeface="Cambria Math"/>
                                      </a:rPr>
                                    </m:ctrlPr>
                                  </m:sSubPr>
                                  <m:e>
                                    <m:r>
                                      <a:rPr lang="en-US" i="1" dirty="0">
                                        <a:latin typeface="Cambria Math"/>
                                      </a:rPr>
                                      <m:t>𝑓</m:t>
                                    </m:r>
                                  </m:e>
                                  <m:sub>
                                    <m:r>
                                      <a:rPr lang="en-US" b="1" i="1" dirty="0">
                                        <a:solidFill>
                                          <a:srgbClr val="FF0000"/>
                                        </a:solidFill>
                                        <a:latin typeface="Cambria Math"/>
                                      </a:rPr>
                                      <m:t>𝒚</m:t>
                                    </m:r>
                                  </m:sub>
                                </m:sSub>
                                <m:r>
                                  <a:rPr lang="en-US" i="1" dirty="0">
                                    <a:latin typeface="Cambria Math"/>
                                  </a:rPr>
                                  <m:t> −</m:t>
                                </m:r>
                                <m:sSub>
                                  <m:sSubPr>
                                    <m:ctrlPr>
                                      <a:rPr lang="en-US" i="1" dirty="0">
                                        <a:latin typeface="Cambria Math"/>
                                      </a:rPr>
                                    </m:ctrlPr>
                                  </m:sSubPr>
                                  <m:e>
                                    <m:r>
                                      <a:rPr lang="en-US" i="1" dirty="0">
                                        <a:latin typeface="Cambria Math"/>
                                      </a:rPr>
                                      <m:t>𝑔</m:t>
                                    </m:r>
                                  </m:e>
                                  <m:sub>
                                    <m:r>
                                      <a:rPr lang="en-US" b="1" i="1" dirty="0">
                                        <a:solidFill>
                                          <a:srgbClr val="FF0000"/>
                                        </a:solidFill>
                                        <a:latin typeface="Cambria Math"/>
                                      </a:rPr>
                                      <m:t>𝒚</m:t>
                                    </m:r>
                                  </m:sub>
                                </m:sSub>
                              </m:e>
                            </m:d>
                          </m:e>
                        </m:d>
                        <m:r>
                          <a:rPr lang="en-US" i="1" dirty="0">
                            <a:latin typeface="Cambria Math"/>
                          </a:rPr>
                          <m:t>𝑑</m:t>
                        </m:r>
                        <m:r>
                          <a:rPr lang="en-US" b="1" i="1" dirty="0">
                            <a:solidFill>
                              <a:srgbClr val="FF0000"/>
                            </a:solidFill>
                            <a:latin typeface="Cambria Math"/>
                          </a:rPr>
                          <m:t>𝒚</m:t>
                        </m:r>
                      </m:e>
                    </m:nary>
                  </m:oMath>
                </a14:m>
                <a:endParaRPr lang="en-US" b="0" i="1" dirty="0" smtClean="0">
                  <a:latin typeface="Cambria Math"/>
                </a:endParaRPr>
              </a:p>
              <a:p>
                <a:pPr marL="971550" lvl="1" indent="-514350">
                  <a:buClr>
                    <a:srgbClr val="7030A0"/>
                  </a:buClr>
                  <a:buFont typeface="+mj-lt"/>
                  <a:buAutoNum type="arabicParenR"/>
                </a:pPr>
                <a14:m>
                  <m:oMath xmlns:m="http://schemas.openxmlformats.org/officeDocument/2006/math">
                    <m:sSubSup>
                      <m:sSubSupPr>
                        <m:ctrlPr>
                          <a:rPr lang="en-US" i="1">
                            <a:latin typeface="Cambria Math"/>
                          </a:rPr>
                        </m:ctrlPr>
                      </m:sSubSupPr>
                      <m:e>
                        <m:r>
                          <a:rPr lang="en-US" i="1">
                            <a:latin typeface="Cambria Math"/>
                          </a:rPr>
                          <m:t>𝑀</m:t>
                        </m:r>
                      </m:e>
                      <m:sub>
                        <m:r>
                          <a:rPr lang="en-US" b="1" i="1" smtClean="0">
                            <a:solidFill>
                              <a:schemeClr val="tx1"/>
                            </a:solidFill>
                            <a:latin typeface="Cambria Math"/>
                          </a:rPr>
                          <m:t>𝒇</m:t>
                        </m:r>
                      </m:sub>
                      <m:sup>
                        <m:r>
                          <a:rPr lang="en-US" i="1">
                            <a:latin typeface="Cambria Math"/>
                          </a:rPr>
                          <m:t>1</m:t>
                        </m:r>
                      </m:sup>
                    </m:sSubSup>
                  </m:oMath>
                </a14:m>
                <a:r>
                  <a:rPr lang="en-US" dirty="0"/>
                  <a:t> and </a:t>
                </a:r>
                <a14:m>
                  <m:oMath xmlns:m="http://schemas.openxmlformats.org/officeDocument/2006/math">
                    <m:sSub>
                      <m:sSubPr>
                        <m:ctrlPr>
                          <a:rPr lang="en-US" i="1">
                            <a:latin typeface="Cambria Math"/>
                          </a:rPr>
                        </m:ctrlPr>
                      </m:sSubPr>
                      <m:e>
                        <m:r>
                          <a:rPr lang="en-US" b="1" i="1">
                            <a:latin typeface="Cambria Math"/>
                          </a:rPr>
                          <m:t>𝒇</m:t>
                        </m:r>
                      </m:e>
                      <m:sub>
                        <m:r>
                          <a:rPr lang="en-US" b="1" i="1" smtClean="0">
                            <a:solidFill>
                              <a:srgbClr val="FF0000"/>
                            </a:solidFill>
                            <a:latin typeface="Cambria Math"/>
                          </a:rPr>
                          <m:t>𝒚</m:t>
                        </m:r>
                      </m:sub>
                    </m:sSub>
                  </m:oMath>
                </a14:m>
                <a:r>
                  <a:rPr lang="en-US" dirty="0"/>
                  <a:t> commute: </a:t>
                </a:r>
                <a14:m>
                  <m:oMath xmlns:m="http://schemas.openxmlformats.org/officeDocument/2006/math">
                    <m:sSub>
                      <m:sSubPr>
                        <m:ctrlPr>
                          <a:rPr lang="en-US" i="1">
                            <a:latin typeface="Cambria Math"/>
                          </a:rPr>
                        </m:ctrlPr>
                      </m:sSubPr>
                      <m:e>
                        <m:d>
                          <m:dPr>
                            <m:ctrlPr>
                              <a:rPr lang="en-US" i="1">
                                <a:latin typeface="Cambria Math"/>
                              </a:rPr>
                            </m:ctrlPr>
                          </m:dPr>
                          <m:e>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e>
                        </m:d>
                      </m:e>
                      <m:sub>
                        <m:r>
                          <a:rPr lang="en-US" b="1" i="1">
                            <a:solidFill>
                              <a:srgbClr val="FF0000"/>
                            </a:solidFill>
                            <a:latin typeface="Cambria Math"/>
                          </a:rPr>
                          <m:t>𝒚</m:t>
                        </m:r>
                      </m:sub>
                    </m:sSub>
                    <m:r>
                      <a:rPr lang="en-US" i="1">
                        <a:latin typeface="Cambria Math"/>
                      </a:rPr>
                      <m:t>=</m:t>
                    </m:r>
                    <m:sSub>
                      <m:sSubPr>
                        <m:ctrlPr>
                          <a:rPr lang="en-US" i="1">
                            <a:latin typeface="Cambria Math"/>
                          </a:rPr>
                        </m:ctrlPr>
                      </m:sSubPr>
                      <m:e>
                        <m:sSubSup>
                          <m:sSubSupPr>
                            <m:ctrlPr>
                              <a:rPr lang="en-US" i="1">
                                <a:latin typeface="Cambria Math"/>
                              </a:rPr>
                            </m:ctrlPr>
                          </m:sSubSupPr>
                          <m:e>
                            <m:r>
                              <a:rPr lang="en-US" i="1">
                                <a:latin typeface="Cambria Math"/>
                              </a:rPr>
                              <m:t>𝑀</m:t>
                            </m:r>
                          </m:e>
                          <m:sub/>
                          <m:sup>
                            <m:r>
                              <a:rPr lang="en-US" i="1">
                                <a:latin typeface="Cambria Math"/>
                              </a:rPr>
                              <m:t>1</m:t>
                            </m:r>
                          </m:sup>
                        </m:sSubSup>
                      </m:e>
                      <m:sub>
                        <m:r>
                          <a:rPr lang="en-US" i="1">
                            <a:latin typeface="Cambria Math"/>
                          </a:rPr>
                          <m:t>(</m:t>
                        </m:r>
                        <m:sSub>
                          <m:sSubPr>
                            <m:ctrlPr>
                              <a:rPr lang="en-US" i="1">
                                <a:latin typeface="Cambria Math"/>
                              </a:rPr>
                            </m:ctrlPr>
                          </m:sSubPr>
                          <m:e>
                            <m:r>
                              <a:rPr lang="en-US" b="1" i="1">
                                <a:latin typeface="Cambria Math"/>
                              </a:rPr>
                              <m:t>𝒇</m:t>
                            </m:r>
                          </m:e>
                          <m:sub>
                            <m:r>
                              <a:rPr lang="en-US" b="1" i="1">
                                <a:solidFill>
                                  <a:srgbClr val="FF0000"/>
                                </a:solidFill>
                                <a:latin typeface="Cambria Math"/>
                              </a:rPr>
                              <m:t>𝒚</m:t>
                            </m:r>
                          </m:sub>
                        </m:sSub>
                        <m:r>
                          <a:rPr lang="en-US" i="1">
                            <a:latin typeface="Cambria Math"/>
                          </a:rPr>
                          <m:t>)</m:t>
                        </m:r>
                      </m:sub>
                    </m:sSub>
                  </m:oMath>
                </a14:m>
                <a:endParaRPr lang="en-US" dirty="0" smtClean="0"/>
              </a:p>
              <a:p>
                <a:pPr marL="457200"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1</m:t>
                          </m:r>
                        </m:sub>
                      </m:sSub>
                      <m:d>
                        <m:dPr>
                          <m:ctrlPr>
                            <a:rPr lang="en-US" b="0" i="1" smtClean="0">
                              <a:latin typeface="Cambria Math"/>
                            </a:rPr>
                          </m:ctrlPr>
                        </m:dPr>
                        <m:e>
                          <m:r>
                            <a:rPr lang="en-US" b="0" i="1" smtClean="0">
                              <a:latin typeface="Cambria Math"/>
                            </a:rPr>
                            <m:t>𝑓</m:t>
                          </m:r>
                          <m:r>
                            <a:rPr lang="en-US" b="0" i="1" smtClean="0">
                              <a:latin typeface="Cambria Math"/>
                            </a:rPr>
                            <m:t>,</m:t>
                          </m:r>
                          <m:r>
                            <a:rPr lang="en-US" b="0" i="1" smtClean="0">
                              <a:latin typeface="Cambria Math"/>
                            </a:rPr>
                            <m:t>𝑀</m:t>
                          </m:r>
                        </m:e>
                      </m:d>
                      <m:r>
                        <a:rPr lang="en-US" b="0" i="1" smtClean="0">
                          <a:latin typeface="Cambria Math"/>
                        </a:rPr>
                        <m:t>=</m:t>
                      </m:r>
                      <m:f>
                        <m:fPr>
                          <m:ctrlPr>
                            <a:rPr lang="en-US" b="0" i="1" smtClean="0">
                              <a:latin typeface="Cambria Math"/>
                            </a:rPr>
                          </m:ctrlPr>
                        </m:fPr>
                        <m:num>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𝑓</m:t>
                                      </m:r>
                                      <m:r>
                                        <a:rPr lang="en-US" b="0" i="1" smtClean="0">
                                          <a:latin typeface="Cambria Math"/>
                                        </a:rPr>
                                        <m:t> −</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e>
                                  </m:d>
                                </m:e>
                              </m:d>
                            </m:e>
                            <m:sub>
                              <m:r>
                                <a:rPr lang="en-US" b="0" i="1" smtClean="0">
                                  <a:latin typeface="Cambria Math"/>
                                </a:rPr>
                                <m:t>1</m:t>
                              </m:r>
                            </m:sub>
                          </m:sSub>
                        </m:num>
                        <m:den>
                          <m:r>
                            <a:rPr lang="en-US" b="0" i="1" smtClean="0">
                              <a:latin typeface="Cambria Math"/>
                            </a:rPr>
                            <m:t>|</m:t>
                          </m:r>
                          <m:r>
                            <a:rPr lang="en-US" b="0" i="1" smtClean="0">
                              <a:latin typeface="Cambria Math"/>
                            </a:rPr>
                            <m:t>𝐷</m:t>
                          </m:r>
                          <m:r>
                            <a:rPr lang="en-US" b="0" i="1" smtClean="0">
                              <a:latin typeface="Cambria Math"/>
                            </a:rPr>
                            <m:t>|</m:t>
                          </m:r>
                        </m:den>
                      </m:f>
                      <m:r>
                        <a:rPr lang="en-US" b="0" i="1" smtClean="0">
                          <a:latin typeface="Cambria Math"/>
                        </a:rPr>
                        <m:t>=</m:t>
                      </m:r>
                      <m:f>
                        <m:fPr>
                          <m:ctrlPr>
                            <a:rPr lang="en-US" b="0" i="1" smtClean="0">
                              <a:latin typeface="Cambria Math"/>
                            </a:rPr>
                          </m:ctrlPr>
                        </m:fPr>
                        <m:num>
                          <m:nary>
                            <m:naryPr>
                              <m:ctrlPr>
                                <a:rPr lang="en-US" b="0" i="1" smtClean="0">
                                  <a:latin typeface="Cambria Math"/>
                                </a:rPr>
                              </m:ctrlPr>
                            </m:naryPr>
                            <m:sub>
                              <m:r>
                                <a:rPr lang="en-US" b="0" i="1" smtClean="0">
                                  <a:latin typeface="Cambria Math"/>
                                </a:rPr>
                                <m:t>0</m:t>
                              </m:r>
                            </m:sub>
                            <m:sup>
                              <m:r>
                                <a:rPr lang="en-US" b="0" i="1" smtClean="0">
                                  <a:latin typeface="Cambria Math"/>
                                </a:rPr>
                                <m:t>1</m:t>
                              </m:r>
                            </m:sup>
                            <m:e>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 </m:t>
                                          </m:r>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 −</m:t>
                                          </m:r>
                                          <m:sSub>
                                            <m:sSubPr>
                                              <m:ctrlPr>
                                                <a:rPr lang="en-US" b="0" i="1" smtClean="0">
                                                  <a:latin typeface="Cambria Math"/>
                                                </a:rPr>
                                              </m:ctrlPr>
                                            </m:sSubPr>
                                            <m:e>
                                              <m:r>
                                                <a:rPr lang="en-US" b="0" i="1" smtClean="0">
                                                  <a:latin typeface="Cambria Math"/>
                                                </a:rPr>
                                                <m:t>(</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r>
                                                <a:rPr lang="en-US" b="0" i="1" smtClean="0">
                                                  <a:latin typeface="Cambria Math"/>
                                                </a:rPr>
                                                <m:t>)</m:t>
                                              </m:r>
                                            </m:e>
                                            <m:sub>
                                              <m:r>
                                                <a:rPr lang="en-US" b="1" i="1" smtClean="0">
                                                  <a:solidFill>
                                                    <a:srgbClr val="FF0000"/>
                                                  </a:solidFill>
                                                  <a:latin typeface="Cambria Math"/>
                                                </a:rPr>
                                                <m:t>𝒚</m:t>
                                              </m:r>
                                            </m:sub>
                                          </m:sSub>
                                        </m:e>
                                      </m:d>
                                    </m:e>
                                  </m:d>
                                </m:e>
                                <m:sub>
                                  <m:r>
                                    <a:rPr lang="en-US" b="0" i="1" smtClean="0">
                                      <a:latin typeface="Cambria Math"/>
                                    </a:rPr>
                                    <m:t>1</m:t>
                                  </m:r>
                                </m:sub>
                              </m:sSub>
                              <m:r>
                                <a:rPr lang="en-US" b="0" i="1" smtClean="0">
                                  <a:latin typeface="Cambria Math"/>
                                </a:rPr>
                                <m:t>𝑑</m:t>
                              </m:r>
                              <m:r>
                                <a:rPr lang="en-US" b="1" i="1" smtClean="0">
                                  <a:solidFill>
                                    <a:srgbClr val="FF0000"/>
                                  </a:solidFill>
                                  <a:latin typeface="Cambria Math"/>
                                </a:rPr>
                                <m:t>𝒚</m:t>
                              </m:r>
                            </m:e>
                          </m:nary>
                        </m:num>
                        <m:den>
                          <m:d>
                            <m:dPr>
                              <m:begChr m:val="|"/>
                              <m:endChr m:val="|"/>
                              <m:ctrlPr>
                                <a:rPr lang="en-US" b="0" i="1" smtClean="0">
                                  <a:latin typeface="Cambria Math"/>
                                </a:rPr>
                              </m:ctrlPr>
                            </m:dPr>
                            <m:e>
                              <m:r>
                                <a:rPr lang="en-US" b="0" i="1" smtClean="0">
                                  <a:latin typeface="Cambria Math"/>
                                </a:rPr>
                                <m:t>𝐷</m:t>
                              </m:r>
                            </m:e>
                          </m:d>
                        </m:den>
                      </m:f>
                      <m:r>
                        <a:rPr lang="en-US" b="0" i="1" smtClean="0">
                          <a:latin typeface="Cambria Math"/>
                        </a:rPr>
                        <m:t>=</m:t>
                      </m:r>
                    </m:oMath>
                  </m:oMathPara>
                </a14:m>
                <a:endParaRPr lang="en-US" dirty="0" smtClean="0"/>
              </a:p>
              <a:p>
                <a:pPr marL="0" indent="0">
                  <a:buNone/>
                </a:pPr>
                <a:r>
                  <a:rPr lang="en-US" dirty="0" smtClean="0"/>
                  <a:t>=  </a:t>
                </a:r>
                <a14:m>
                  <m:oMath xmlns:m="http://schemas.openxmlformats.org/officeDocument/2006/math">
                    <m:f>
                      <m:fPr>
                        <m:ctrlPr>
                          <a:rPr lang="en-US" i="1">
                            <a:latin typeface="Cambria Math"/>
                          </a:rPr>
                        </m:ctrlPr>
                      </m:fPr>
                      <m:num>
                        <m:nary>
                          <m:naryPr>
                            <m:ctrlPr>
                              <a:rPr lang="en-US" i="1">
                                <a:latin typeface="Cambria Math"/>
                              </a:rPr>
                            </m:ctrlPr>
                          </m:naryPr>
                          <m:sub>
                            <m:r>
                              <a:rPr lang="en-US" i="1">
                                <a:latin typeface="Cambria Math"/>
                              </a:rPr>
                              <m:t>0</m:t>
                            </m:r>
                          </m:sub>
                          <m:sup>
                            <m:r>
                              <a:rPr lang="en-US" i="1">
                                <a:latin typeface="Cambria Math"/>
                              </a:rPr>
                              <m:t>1</m:t>
                            </m:r>
                          </m:sup>
                          <m:e>
                            <m:sSub>
                              <m:sSubPr>
                                <m:ctrlPr>
                                  <a:rPr lang="en-US" i="1">
                                    <a:latin typeface="Cambria Math"/>
                                  </a:rPr>
                                </m:ctrlPr>
                              </m:sSubPr>
                              <m:e>
                                <m:d>
                                  <m:dPr>
                                    <m:begChr m:val="|"/>
                                    <m:endChr m:val="|"/>
                                    <m:ctrlPr>
                                      <a:rPr lang="en-US" i="1">
                                        <a:latin typeface="Cambria Math"/>
                                      </a:rPr>
                                    </m:ctrlPr>
                                  </m:dPr>
                                  <m:e>
                                    <m:d>
                                      <m:dPr>
                                        <m:begChr m:val="|"/>
                                        <m:endChr m:val="|"/>
                                        <m:ctrlPr>
                                          <a:rPr lang="en-US" i="1">
                                            <a:latin typeface="Cambria Math"/>
                                          </a:rPr>
                                        </m:ctrlPr>
                                      </m:dPr>
                                      <m:e>
                                        <m:r>
                                          <a:rPr lang="en-US" i="1">
                                            <a:latin typeface="Cambria Math"/>
                                          </a:rPr>
                                          <m:t> </m:t>
                                        </m:r>
                                        <m:sSub>
                                          <m:sSubPr>
                                            <m:ctrlPr>
                                              <a:rPr lang="en-US" i="1">
                                                <a:latin typeface="Cambria Math"/>
                                              </a:rPr>
                                            </m:ctrlPr>
                                          </m:sSubPr>
                                          <m:e>
                                            <m:r>
                                              <a:rPr lang="en-US" i="1">
                                                <a:latin typeface="Cambria Math"/>
                                              </a:rPr>
                                              <m:t>𝑓</m:t>
                                            </m:r>
                                          </m:e>
                                          <m:sub>
                                            <m:r>
                                              <a:rPr lang="en-US" b="1" i="1">
                                                <a:solidFill>
                                                  <a:srgbClr val="FF0000"/>
                                                </a:solidFill>
                                                <a:latin typeface="Cambria Math"/>
                                              </a:rPr>
                                              <m:t>𝒚</m:t>
                                            </m:r>
                                          </m:sub>
                                        </m:sSub>
                                        <m:r>
                                          <a:rPr lang="en-US" i="1">
                                            <a:latin typeface="Cambria Math"/>
                                          </a:rPr>
                                          <m:t> −</m:t>
                                        </m:r>
                                        <m:sSubSup>
                                          <m:sSubSupPr>
                                            <m:ctrlPr>
                                              <a:rPr lang="en-US" i="1">
                                                <a:latin typeface="Cambria Math"/>
                                              </a:rPr>
                                            </m:ctrlPr>
                                          </m:sSubSupPr>
                                          <m:e>
                                            <m:r>
                                              <a:rPr lang="en-US" i="1">
                                                <a:latin typeface="Cambria Math"/>
                                              </a:rPr>
                                              <m:t>𝑀</m:t>
                                            </m:r>
                                          </m:e>
                                          <m:sub>
                                            <m:sSub>
                                              <m:sSubPr>
                                                <m:ctrlPr>
                                                  <a:rPr lang="en-US" i="1">
                                                    <a:latin typeface="Cambria Math"/>
                                                  </a:rPr>
                                                </m:ctrlPr>
                                              </m:sSubPr>
                                              <m:e>
                                                <m:r>
                                                  <a:rPr lang="en-US" b="0" i="1" smtClean="0">
                                                    <a:latin typeface="Cambria Math"/>
                                                  </a:rPr>
                                                  <m:t>(</m:t>
                                                </m:r>
                                                <m:r>
                                                  <a:rPr lang="en-US" i="1">
                                                    <a:latin typeface="Cambria Math"/>
                                                  </a:rPr>
                                                  <m:t>𝑓</m:t>
                                                </m:r>
                                              </m:e>
                                              <m:sub>
                                                <m:r>
                                                  <a:rPr lang="en-US" b="1" i="1" smtClean="0">
                                                    <a:solidFill>
                                                      <a:srgbClr val="FF0000"/>
                                                    </a:solidFill>
                                                    <a:latin typeface="Cambria Math"/>
                                                  </a:rPr>
                                                  <m:t>𝒚</m:t>
                                                </m:r>
                                              </m:sub>
                                            </m:sSub>
                                            <m:r>
                                              <a:rPr lang="en-US" b="0" i="1" smtClean="0">
                                                <a:latin typeface="Cambria Math"/>
                                              </a:rPr>
                                              <m:t>)</m:t>
                                            </m:r>
                                          </m:sub>
                                          <m:sup>
                                            <m:r>
                                              <a:rPr lang="en-US" i="1">
                                                <a:latin typeface="Cambria Math"/>
                                              </a:rPr>
                                              <m:t>1</m:t>
                                            </m:r>
                                          </m:sup>
                                        </m:sSubSup>
                                      </m:e>
                                    </m:d>
                                  </m:e>
                                </m:d>
                              </m:e>
                              <m:sub>
                                <m:r>
                                  <a:rPr lang="en-US" i="1">
                                    <a:latin typeface="Cambria Math"/>
                                  </a:rPr>
                                  <m:t>1</m:t>
                                </m:r>
                              </m:sub>
                            </m:sSub>
                            <m:r>
                              <a:rPr lang="en-US" i="1">
                                <a:latin typeface="Cambria Math"/>
                              </a:rPr>
                              <m:t>𝑑</m:t>
                            </m:r>
                            <m:r>
                              <a:rPr lang="en-US" b="1" i="1">
                                <a:solidFill>
                                  <a:srgbClr val="FF0000"/>
                                </a:solidFill>
                                <a:latin typeface="Cambria Math"/>
                              </a:rPr>
                              <m:t>𝒚</m:t>
                            </m:r>
                          </m:e>
                        </m:nary>
                      </m:num>
                      <m:den>
                        <m:d>
                          <m:dPr>
                            <m:begChr m:val="|"/>
                            <m:endChr m:val="|"/>
                            <m:ctrlPr>
                              <a:rPr lang="en-US" i="1">
                                <a:latin typeface="Cambria Math"/>
                              </a:rPr>
                            </m:ctrlPr>
                          </m:dPr>
                          <m:e>
                            <m:r>
                              <a:rPr lang="en-US" i="1">
                                <a:latin typeface="Cambria Math"/>
                              </a:rPr>
                              <m:t>𝐷</m:t>
                            </m:r>
                          </m:e>
                        </m:d>
                      </m:den>
                    </m:f>
                    <m:r>
                      <a:rPr lang="en-US" b="0" i="1" smtClean="0">
                        <a:latin typeface="Cambria Math"/>
                      </a:rPr>
                      <m:t>=</m:t>
                    </m:r>
                    <m:nary>
                      <m:naryPr>
                        <m:ctrlPr>
                          <a:rPr lang="en-US" b="0" i="1" smtClean="0">
                            <a:latin typeface="Cambria Math"/>
                          </a:rPr>
                        </m:ctrlPr>
                      </m:naryPr>
                      <m:sub>
                        <m:r>
                          <a:rPr lang="en-US" b="0" i="1" smtClean="0">
                            <a:latin typeface="Cambria Math"/>
                          </a:rPr>
                          <m:t>0</m:t>
                        </m:r>
                      </m:sub>
                      <m:sup>
                        <m:r>
                          <a:rPr lang="en-US" b="0" i="1" smtClean="0">
                            <a:latin typeface="Cambria Math"/>
                          </a:rPr>
                          <m:t>1</m:t>
                        </m:r>
                      </m:sup>
                      <m:e>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0</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m:t>
                            </m:r>
                            <m:r>
                              <a:rPr lang="en-US" b="0" i="1" smtClean="0">
                                <a:latin typeface="Cambria Math"/>
                              </a:rPr>
                              <m:t>𝑀</m:t>
                            </m:r>
                          </m:e>
                        </m:d>
                        <m:r>
                          <a:rPr lang="en-US" b="0" i="1" smtClean="0">
                            <a:latin typeface="Cambria Math"/>
                          </a:rPr>
                          <m:t>𝑑</m:t>
                        </m:r>
                        <m:r>
                          <a:rPr lang="en-US" b="1" i="1" smtClean="0">
                            <a:solidFill>
                              <a:srgbClr val="FF0000"/>
                            </a:solidFill>
                            <a:latin typeface="Cambria Math"/>
                          </a:rPr>
                          <m:t>𝒚</m:t>
                        </m:r>
                      </m:e>
                    </m:nary>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1">
                <a:blip r:embed="rId5"/>
                <a:stretch>
                  <a:fillRect l="-1309" t="-1875"/>
                </a:stretch>
              </a:blipFill>
            </p:spPr>
            <p:txBody>
              <a:bodyPr/>
              <a:lstStyle/>
              <a:p>
                <a:r>
                  <a:rPr lang="en-US">
                    <a:noFill/>
                  </a:rPr>
                  <a:t> </a:t>
                </a:r>
              </a:p>
            </p:txBody>
          </p:sp>
        </mc:Fallback>
      </mc:AlternateContent>
      <p:grpSp>
        <p:nvGrpSpPr>
          <p:cNvPr id="7" name="Group 6"/>
          <p:cNvGrpSpPr/>
          <p:nvPr/>
        </p:nvGrpSpPr>
        <p:grpSpPr>
          <a:xfrm>
            <a:off x="2286000" y="3960910"/>
            <a:ext cx="6614160" cy="568882"/>
            <a:chOff x="2286000" y="3960910"/>
            <a:chExt cx="6614160" cy="568882"/>
          </a:xfrm>
        </p:grpSpPr>
        <p:sp>
          <p:nvSpPr>
            <p:cNvPr id="4" name="TextBox 3"/>
            <p:cNvSpPr txBox="1"/>
            <p:nvPr/>
          </p:nvSpPr>
          <p:spPr>
            <a:xfrm>
              <a:off x="4534989" y="3960910"/>
              <a:ext cx="609600" cy="523220"/>
            </a:xfrm>
            <a:prstGeom prst="rect">
              <a:avLst/>
            </a:prstGeom>
            <a:noFill/>
          </p:spPr>
          <p:txBody>
            <a:bodyPr wrap="square" rtlCol="0">
              <a:spAutoFit/>
            </a:bodyPr>
            <a:lstStyle/>
            <a:p>
              <a:r>
                <a:rPr lang="en-US" sz="2800" b="1" dirty="0" smtClean="0">
                  <a:solidFill>
                    <a:srgbClr val="7030A0"/>
                  </a:solidFill>
                </a:rPr>
                <a:t>2)</a:t>
              </a:r>
              <a:endParaRPr lang="en-US" sz="2800" b="1" dirty="0">
                <a:solidFill>
                  <a:srgbClr val="7030A0"/>
                </a:solidFill>
              </a:endParaRPr>
            </a:p>
          </p:txBody>
        </p:sp>
        <p:sp>
          <p:nvSpPr>
            <p:cNvPr id="5" name="TextBox 4"/>
            <p:cNvSpPr txBox="1"/>
            <p:nvPr/>
          </p:nvSpPr>
          <p:spPr>
            <a:xfrm>
              <a:off x="8290560" y="4006572"/>
              <a:ext cx="609600" cy="523220"/>
            </a:xfrm>
            <a:prstGeom prst="rect">
              <a:avLst/>
            </a:prstGeom>
            <a:noFill/>
          </p:spPr>
          <p:txBody>
            <a:bodyPr wrap="square" rtlCol="0">
              <a:spAutoFit/>
            </a:bodyPr>
            <a:lstStyle/>
            <a:p>
              <a:r>
                <a:rPr lang="en-US" sz="2800" b="1" dirty="0" smtClean="0">
                  <a:solidFill>
                    <a:srgbClr val="7030A0"/>
                  </a:solidFill>
                </a:rPr>
                <a:t>3)</a:t>
              </a:r>
              <a:endParaRPr lang="en-US" sz="2800" b="1" dirty="0">
                <a:solidFill>
                  <a:srgbClr val="7030A0"/>
                </a:solidFill>
              </a:endParaRPr>
            </a:p>
          </p:txBody>
        </p:sp>
        <p:sp>
          <p:nvSpPr>
            <p:cNvPr id="6" name="TextBox 5"/>
            <p:cNvSpPr txBox="1"/>
            <p:nvPr/>
          </p:nvSpPr>
          <p:spPr>
            <a:xfrm>
              <a:off x="2286000" y="3960910"/>
              <a:ext cx="609600" cy="523220"/>
            </a:xfrm>
            <a:prstGeom prst="rect">
              <a:avLst/>
            </a:prstGeom>
            <a:noFill/>
          </p:spPr>
          <p:txBody>
            <a:bodyPr wrap="square" rtlCol="0">
              <a:spAutoFit/>
            </a:bodyPr>
            <a:lstStyle/>
            <a:p>
              <a:r>
                <a:rPr lang="en-US" sz="2800" b="1" dirty="0" smtClean="0">
                  <a:solidFill>
                    <a:srgbClr val="7030A0"/>
                  </a:solidFill>
                </a:rPr>
                <a:t>1)</a:t>
              </a:r>
              <a:endParaRPr lang="en-US" sz="2800" b="1" dirty="0">
                <a:solidFill>
                  <a:srgbClr val="7030A0"/>
                </a:solidFill>
              </a:endParaRPr>
            </a:p>
          </p:txBody>
        </p:sp>
      </p:grpSp>
    </p:spTree>
    <p:extLst>
      <p:ext uri="{BB962C8B-B14F-4D97-AF65-F5344CB8AC3E}">
        <p14:creationId xmlns:p14="http://schemas.microsoft.com/office/powerpoint/2010/main" val="14422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Testing Big Data</a:t>
            </a:r>
            <a:endParaRPr lang="en-US" dirty="0">
              <a:solidFill>
                <a:srgbClr val="0070C0"/>
              </a:solidFill>
            </a:endParaRPr>
          </a:p>
        </p:txBody>
      </p:sp>
      <p:sp>
        <p:nvSpPr>
          <p:cNvPr id="3" name="Content Placeholder 2"/>
          <p:cNvSpPr>
            <a:spLocks noGrp="1"/>
          </p:cNvSpPr>
          <p:nvPr>
            <p:ph idx="1"/>
          </p:nvPr>
        </p:nvSpPr>
        <p:spPr/>
        <p:txBody>
          <a:bodyPr/>
          <a:lstStyle/>
          <a:p>
            <a:r>
              <a:rPr lang="en-US" b="1" dirty="0" smtClean="0"/>
              <a:t>Q</a:t>
            </a:r>
            <a:r>
              <a:rPr lang="en-US" dirty="0" smtClean="0"/>
              <a:t>: How to make sense of big data?</a:t>
            </a:r>
          </a:p>
          <a:p>
            <a:r>
              <a:rPr lang="en-US" b="1" dirty="0" smtClean="0"/>
              <a:t>Q</a:t>
            </a:r>
            <a:r>
              <a:rPr lang="en-US" dirty="0" smtClean="0"/>
              <a:t>: How to understand </a:t>
            </a:r>
            <a:r>
              <a:rPr lang="en-US" smtClean="0"/>
              <a:t>properties  </a:t>
            </a:r>
            <a:r>
              <a:rPr lang="en-US" dirty="0" smtClean="0"/>
              <a:t>looking only at a small sample?</a:t>
            </a:r>
          </a:p>
          <a:p>
            <a:r>
              <a:rPr lang="en-US" b="1" dirty="0" smtClean="0"/>
              <a:t>Q</a:t>
            </a:r>
            <a:r>
              <a:rPr lang="en-US" dirty="0" smtClean="0"/>
              <a:t>: How to ignore noise and outliers?</a:t>
            </a:r>
          </a:p>
          <a:p>
            <a:r>
              <a:rPr lang="en-US" b="1" dirty="0" smtClean="0"/>
              <a:t>Q</a:t>
            </a:r>
            <a:r>
              <a:rPr lang="en-US" dirty="0" smtClean="0"/>
              <a:t>: How to minimize assumptions about the sample generation process?</a:t>
            </a:r>
          </a:p>
          <a:p>
            <a:r>
              <a:rPr lang="en-US" b="1" dirty="0" smtClean="0"/>
              <a:t>Q</a:t>
            </a:r>
            <a:r>
              <a:rPr lang="en-US" dirty="0" smtClean="0"/>
              <a:t>: How </a:t>
            </a:r>
            <a:r>
              <a:rPr lang="en-US" dirty="0"/>
              <a:t>to optimize running time?</a:t>
            </a:r>
            <a:endParaRPr lang="en-US" dirty="0" smtClean="0"/>
          </a:p>
          <a:p>
            <a:endParaRPr lang="en-US" dirty="0"/>
          </a:p>
        </p:txBody>
      </p:sp>
    </p:spTree>
    <p:extLst>
      <p:ext uri="{BB962C8B-B14F-4D97-AF65-F5344CB8AC3E}">
        <p14:creationId xmlns:p14="http://schemas.microsoft.com/office/powerpoint/2010/main" val="35159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dirty="0">
                            <a:solidFill>
                              <a:srgbClr val="0070C0"/>
                            </a:solidFill>
                            <a:latin typeface="Cambria Math" panose="02040503050406030204" pitchFamily="18" charset="0"/>
                          </a:rPr>
                          <m:t>𝐿</m:t>
                        </m:r>
                      </m:e>
                      <m:sub>
                        <m:r>
                          <a:rPr lang="en-US" dirty="0">
                            <a:solidFill>
                              <a:srgbClr val="0070C0"/>
                            </a:solidFill>
                            <a:latin typeface="Cambria Math" panose="02040503050406030204" pitchFamily="18" charset="0"/>
                          </a:rPr>
                          <m:t>1</m:t>
                        </m:r>
                      </m:sub>
                    </m:sSub>
                  </m:oMath>
                </a14:m>
                <a:r>
                  <a:rPr lang="en-US" dirty="0">
                    <a:solidFill>
                      <a:srgbClr val="0070C0"/>
                    </a:solidFill>
                  </a:rPr>
                  <a:t>-Testers from </a:t>
                </a:r>
                <a:r>
                  <a:rPr lang="en-US" dirty="0" smtClean="0">
                    <a:solidFill>
                      <a:srgbClr val="0070C0"/>
                    </a:solidFill>
                  </a:rPr>
                  <a:t>Boolean Testers</a:t>
                </a:r>
                <a:r>
                  <a:rPr lang="en-US" dirty="0" smtClean="0">
                    <a:solidFill>
                      <a:schemeClr val="tx1"/>
                    </a:solidFill>
                  </a:rPr>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9752" y="1020168"/>
                <a:ext cx="8382000" cy="5257800"/>
              </a:xfrm>
            </p:spPr>
            <p:txBody>
              <a:bodyPr>
                <a:normAutofit lnSpcReduction="10000"/>
              </a:bodyPr>
              <a:lstStyle/>
              <a:p>
                <a:pPr marL="0" indent="0">
                  <a:buNone/>
                </a:pPr>
                <a:endParaRPr lang="en-US" sz="2400" b="1" dirty="0" smtClean="0"/>
              </a:p>
              <a:p>
                <a:pPr marL="0" indent="0">
                  <a:buNone/>
                </a:pPr>
                <a:r>
                  <a:rPr lang="en-US" sz="2400" b="1" dirty="0" err="1" smtClean="0"/>
                  <a:t>Thm</a:t>
                </a:r>
                <a:r>
                  <a:rPr lang="en-US" sz="2400" b="1" dirty="0" smtClean="0"/>
                  <a:t>:</a:t>
                </a:r>
                <a:r>
                  <a:rPr lang="en-US" sz="2400" dirty="0" smtClean="0"/>
                  <a:t> A </a:t>
                </a:r>
                <a:r>
                  <a:rPr lang="en-US" sz="2400" dirty="0" err="1" smtClean="0"/>
                  <a:t>nonadaptive</a:t>
                </a:r>
                <a:r>
                  <a:rPr lang="en-US" sz="2400" dirty="0" smtClean="0"/>
                  <a:t>, 1-sided error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0</m:t>
                        </m:r>
                      </m:sub>
                    </m:sSub>
                  </m:oMath>
                </a14:m>
                <a:r>
                  <a:rPr lang="en-US" sz="2400" dirty="0" smtClean="0"/>
                  <a:t>-test for monotonicity of </a:t>
                </a:r>
              </a:p>
              <a:p>
                <a:pPr marL="0" indent="0">
                  <a:buNone/>
                </a:pP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→{0,1}</m:t>
                    </m:r>
                  </m:oMath>
                </a14:m>
                <a:r>
                  <a:rPr lang="en-US" sz="2400" dirty="0" smtClean="0"/>
                  <a:t> is also an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oMath>
                </a14:m>
                <a:r>
                  <a:rPr lang="en-US" sz="2400" dirty="0" smtClean="0"/>
                  <a:t>-test for monotonicity of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a:t>
                </a:r>
              </a:p>
              <a:p>
                <a:pPr marL="0" indent="0">
                  <a:buNone/>
                </a:pPr>
                <a:r>
                  <a:rPr lang="en-US" sz="2400" dirty="0" smtClean="0"/>
                  <a:t>Proof:</a:t>
                </a:r>
              </a:p>
              <a:p>
                <a:r>
                  <a:rPr lang="en-US" sz="2400" dirty="0" smtClean="0"/>
                  <a:t>A </a:t>
                </a:r>
                <a:r>
                  <a:rPr lang="en-US" sz="2400" dirty="0" smtClean="0">
                    <a:solidFill>
                      <a:srgbClr val="FF0000"/>
                    </a:solidFill>
                  </a:rPr>
                  <a:t>violation</a:t>
                </a:r>
                <a:r>
                  <a:rPr lang="en-US" sz="2400" dirty="0" smtClean="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dirty="0" smtClean="0"/>
                  <a:t>:</a:t>
                </a:r>
              </a:p>
              <a:p>
                <a:r>
                  <a:rPr lang="en-US" sz="2400" dirty="0" smtClean="0"/>
                  <a:t>A </a:t>
                </a:r>
                <a:r>
                  <a:rPr lang="en-US" sz="2400" dirty="0" err="1" smtClean="0"/>
                  <a:t>nonadaptive</a:t>
                </a:r>
                <a:r>
                  <a:rPr lang="en-US" sz="2400" dirty="0" smtClean="0"/>
                  <a:t>, 1-sided error test queries a random set </a:t>
                </a:r>
                <a14:m>
                  <m:oMath xmlns:m="http://schemas.openxmlformats.org/officeDocument/2006/math">
                    <m:r>
                      <a:rPr lang="en-US" sz="2400" i="1" dirty="0" smtClean="0">
                        <a:latin typeface="Cambria Math" panose="02040503050406030204" pitchFamily="18" charset="0"/>
                      </a:rPr>
                      <m:t>𝑄</m:t>
                    </m:r>
                    <m:r>
                      <a:rPr lang="en-US" sz="2400" b="0" i="1" dirty="0" smtClean="0">
                        <a:latin typeface="Cambria Math" panose="02040503050406030204" pitchFamily="18" charset="0"/>
                      </a:rPr>
                      <m:t>⊆</m:t>
                    </m:r>
                    <m:r>
                      <a:rPr lang="en-US" sz="2400" b="0" i="1" dirty="0" smtClean="0">
                        <a:latin typeface="Cambria Math" panose="02040503050406030204" pitchFamily="18" charset="0"/>
                      </a:rPr>
                      <m:t>𝐷</m:t>
                    </m:r>
                  </m:oMath>
                </a14:m>
                <a:r>
                  <a:rPr lang="en-US" sz="2400" dirty="0" smtClean="0"/>
                  <a:t> and rejects </a:t>
                </a:r>
                <a:r>
                  <a:rPr lang="en-US" sz="2400" dirty="0" err="1" smtClean="0"/>
                  <a:t>iff</a:t>
                </a:r>
                <a:r>
                  <a:rPr lang="en-US" sz="2400" dirty="0" smtClean="0"/>
                  <a:t> </a:t>
                </a:r>
                <a14:m>
                  <m:oMath xmlns:m="http://schemas.openxmlformats.org/officeDocument/2006/math">
                    <m:r>
                      <a:rPr lang="en-US" sz="2400" b="0" i="1" smtClean="0">
                        <a:latin typeface="Cambria Math" panose="02040503050406030204" pitchFamily="18" charset="0"/>
                      </a:rPr>
                      <m:t>𝑄</m:t>
                    </m:r>
                  </m:oMath>
                </a14:m>
                <a:r>
                  <a:rPr lang="en-US" sz="2400" dirty="0" smtClean="0"/>
                  <a:t> contains a violation.</a:t>
                </a:r>
              </a:p>
              <a:p>
                <a:r>
                  <a:rPr lang="en-US" sz="2400" dirty="0" smtClean="0"/>
                  <a:t>If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 is monotone, </a:t>
                </a:r>
                <a14:m>
                  <m:oMath xmlns:m="http://schemas.openxmlformats.org/officeDocument/2006/math">
                    <m:r>
                      <a:rPr lang="en-US" sz="2400" i="1" dirty="0">
                        <a:latin typeface="Cambria Math" panose="02040503050406030204" pitchFamily="18" charset="0"/>
                      </a:rPr>
                      <m:t>𝑄</m:t>
                    </m:r>
                  </m:oMath>
                </a14:m>
                <a:r>
                  <a:rPr lang="en-US" sz="2400" dirty="0" smtClean="0"/>
                  <a:t> will not contain a violation.</a:t>
                </a:r>
              </a:p>
              <a:p>
                <a:pPr lvl="0"/>
                <a:r>
                  <a:rPr lang="en-US" sz="2400" dirty="0" smtClean="0"/>
                  <a:t>If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1</m:t>
                        </m:r>
                      </m:sub>
                    </m:sSub>
                    <m:d>
                      <m:dPr>
                        <m:ctrlPr>
                          <a:rPr lang="en-US" sz="2400" b="0" i="1" smtClean="0">
                            <a:latin typeface="Cambria Math"/>
                          </a:rPr>
                        </m:ctrlPr>
                      </m:dPr>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𝑀</m:t>
                        </m:r>
                      </m:e>
                    </m:d>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smtClean="0"/>
                  <a:t> then </a:t>
                </a:r>
                <a14:m>
                  <m:oMath xmlns:m="http://schemas.openxmlformats.org/officeDocument/2006/math">
                    <m:r>
                      <a:rPr lang="en-US" sz="2400" b="1" i="1">
                        <a:latin typeface="Cambria Math"/>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latin typeface="Cambria Math"/>
                      </a:rPr>
                      <m:t>:</m:t>
                    </m:r>
                    <m:sSub>
                      <m:sSubPr>
                        <m:ctrlPr>
                          <a:rPr lang="en-US" sz="2400" b="0" i="1" smtClean="0">
                            <a:solidFill>
                              <a:srgbClr val="FF0000"/>
                            </a:solidFill>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0</m:t>
                        </m:r>
                      </m:sub>
                    </m:sSub>
                    <m:d>
                      <m:dPr>
                        <m:ctrlPr>
                          <a:rPr lang="en-US" sz="2400" i="1">
                            <a:latin typeface="Cambria Math"/>
                          </a:rPr>
                        </m:ctrlPr>
                      </m:dPr>
                      <m:e>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r>
                          <a:rPr lang="en-US" sz="2400" i="1">
                            <a:latin typeface="Cambria Math"/>
                          </a:rPr>
                          <m:t>, </m:t>
                        </m:r>
                        <m:r>
                          <a:rPr lang="en-US" sz="2400" i="1">
                            <a:latin typeface="Cambria Math"/>
                          </a:rPr>
                          <m:t>𝑀</m:t>
                        </m:r>
                      </m:e>
                    </m:d>
                    <m:r>
                      <a:rPr lang="en-US" sz="2400" i="1">
                        <a:latin typeface="Cambria Math"/>
                      </a:rPr>
                      <m:t>≥</m:t>
                    </m:r>
                    <m:r>
                      <a:rPr lang="en-US" sz="2400" b="1" i="1">
                        <a:latin typeface="Cambria Math" panose="02040503050406030204" pitchFamily="18" charset="0"/>
                      </a:rPr>
                      <m:t>𝜺</m:t>
                    </m:r>
                  </m:oMath>
                </a14:m>
                <a:endParaRPr lang="en-US" sz="2400" dirty="0" smtClean="0"/>
              </a:p>
              <a:p>
                <a:pPr lvl="0"/>
                <a:r>
                  <a:rPr lang="en-US" sz="2400" dirty="0" err="1" smtClean="0"/>
                  <a:t>W.p</a:t>
                </a:r>
                <a:r>
                  <a:rPr lang="en-US" sz="2400" dirty="0" smtClean="0"/>
                  <a:t>.</a:t>
                </a:r>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≥2/3</m:t>
                    </m:r>
                  </m:oMath>
                </a14:m>
                <a:r>
                  <a:rPr lang="en-US" sz="2400" dirty="0" smtClean="0"/>
                  <a:t>, set </a:t>
                </a:r>
                <a14:m>
                  <m:oMath xmlns:m="http://schemas.openxmlformats.org/officeDocument/2006/math">
                    <m:r>
                      <a:rPr lang="en-US" sz="2400" i="1" dirty="0">
                        <a:latin typeface="Cambria Math" panose="02040503050406030204" pitchFamily="18" charset="0"/>
                      </a:rPr>
                      <m:t>𝑄</m:t>
                    </m:r>
                  </m:oMath>
                </a14:m>
                <a:r>
                  <a:rPr lang="en-US" sz="2400" dirty="0" smtClean="0"/>
                  <a:t> contains a violation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oMath>
                </a14:m>
                <a:r>
                  <a:rPr lang="en-US" sz="2400" dirty="0" smtClean="0"/>
                  <a:t> for </a:t>
                </a:r>
                <a14:m>
                  <m:oMath xmlns:m="http://schemas.openxmlformats.org/officeDocument/2006/math">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𝑥</m:t>
                          </m:r>
                        </m:e>
                      </m:d>
                      <m:r>
                        <a:rPr lang="en-US" sz="2400" i="1">
                          <a:latin typeface="Cambria Math"/>
                        </a:rPr>
                        <m:t>=1, </m:t>
                      </m:r>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𝑦</m:t>
                          </m:r>
                        </m:e>
                      </m:d>
                      <m:r>
                        <a:rPr lang="en-US" sz="2400" i="1">
                          <a:latin typeface="Cambria Math"/>
                        </a:rPr>
                        <m:t>=0</m:t>
                      </m:r>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𝑥</m:t>
                          </m:r>
                        </m:e>
                      </m:d>
                      <m:r>
                        <a:rPr lang="en-US" sz="2400" b="1" i="1">
                          <a:latin typeface="Cambria Math"/>
                        </a:rPr>
                        <m:t>&gt;</m:t>
                      </m:r>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𝑦</m:t>
                          </m:r>
                        </m:e>
                      </m:d>
                    </m:oMath>
                  </m:oMathPara>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9752" y="1020168"/>
                <a:ext cx="8382000" cy="5257800"/>
              </a:xfrm>
              <a:blipFill rotWithShape="1">
                <a:blip r:embed="rId4"/>
                <a:stretch>
                  <a:fillRect l="-1091" b="-579"/>
                </a:stretch>
              </a:blipFill>
            </p:spPr>
            <p:txBody>
              <a:bodyPr/>
              <a:lstStyle/>
              <a:p>
                <a:r>
                  <a:rPr lang="en-US">
                    <a:noFill/>
                  </a:rPr>
                  <a:t> </a:t>
                </a:r>
              </a:p>
            </p:txBody>
          </p:sp>
        </mc:Fallback>
      </mc:AlternateContent>
      <p:pic>
        <p:nvPicPr>
          <p:cNvPr id="10" name="Picture 9" descr="TP_tmp.emf"/>
          <p:cNvPicPr>
            <a:picLocks noChangeAspect="1"/>
          </p:cNvPicPr>
          <p:nvPr>
            <p:custDataLst>
              <p:tags r:id="rId1"/>
            </p:custDataLst>
          </p:nvPr>
        </p:nvPicPr>
        <p:blipFill>
          <a:blip r:embed="rId5" cstate="print"/>
          <a:stretch>
            <a:fillRect/>
          </a:stretch>
        </p:blipFill>
        <p:spPr>
          <a:xfrm>
            <a:off x="5117182" y="2519793"/>
            <a:ext cx="50800" cy="50846"/>
          </a:xfrm>
          <a:prstGeom prst="rect">
            <a:avLst/>
          </a:prstGeom>
        </p:spPr>
      </p:pic>
      <p:sp>
        <p:nvSpPr>
          <p:cNvPr id="11" name="AutoShape 119"/>
          <p:cNvSpPr>
            <a:spLocks noChangeArrowheads="1"/>
          </p:cNvSpPr>
          <p:nvPr/>
        </p:nvSpPr>
        <p:spPr bwMode="auto">
          <a:xfrm rot="5400000">
            <a:off x="6870657"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2" name="AutoShape 119"/>
          <p:cNvSpPr>
            <a:spLocks noChangeArrowheads="1"/>
          </p:cNvSpPr>
          <p:nvPr/>
        </p:nvSpPr>
        <p:spPr bwMode="auto">
          <a:xfrm rot="5400000">
            <a:off x="7869233"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3" name="AutoShape 119"/>
          <p:cNvSpPr>
            <a:spLocks noChangeArrowheads="1"/>
          </p:cNvSpPr>
          <p:nvPr/>
        </p:nvSpPr>
        <p:spPr bwMode="auto">
          <a:xfrm rot="5400000">
            <a:off x="4893969" y="2818320"/>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4" name="AutoShape 119"/>
          <p:cNvSpPr>
            <a:spLocks noChangeArrowheads="1"/>
          </p:cNvSpPr>
          <p:nvPr/>
        </p:nvSpPr>
        <p:spPr bwMode="auto">
          <a:xfrm rot="5400000">
            <a:off x="5892545"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5" name="Line 40"/>
          <p:cNvSpPr>
            <a:spLocks noChangeShapeType="1"/>
          </p:cNvSpPr>
          <p:nvPr/>
        </p:nvSpPr>
        <p:spPr bwMode="auto">
          <a:xfrm>
            <a:off x="5023279"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6" name="Line 40"/>
          <p:cNvSpPr>
            <a:spLocks noChangeShapeType="1"/>
          </p:cNvSpPr>
          <p:nvPr/>
        </p:nvSpPr>
        <p:spPr bwMode="auto">
          <a:xfrm>
            <a:off x="599956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7" name="Line 40"/>
          <p:cNvSpPr>
            <a:spLocks noChangeShapeType="1"/>
          </p:cNvSpPr>
          <p:nvPr/>
        </p:nvSpPr>
        <p:spPr bwMode="auto">
          <a:xfrm>
            <a:off x="700314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26341" y="2289313"/>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26341" y="2289313"/>
                <a:ext cx="734042" cy="400110"/>
              </a:xfrm>
              <a:prstGeom prst="rect">
                <a:avLst/>
              </a:prstGeom>
              <a:blipFill rotWithShape="1">
                <a:blip r:embed="rId6"/>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535592" y="2277937"/>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𝒚</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535592" y="2277937"/>
                <a:ext cx="734042" cy="400110"/>
              </a:xfrm>
              <a:prstGeom prst="rect">
                <a:avLst/>
              </a:prstGeom>
              <a:blipFill rotWithShape="1">
                <a:blip r:embed="rId7"/>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50258" y="2266562"/>
                <a:ext cx="7340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&gt;</m:t>
                      </m:r>
                    </m:oMath>
                  </m:oMathPara>
                </a14:m>
                <a:endParaRPr lang="en-US" b="1" i="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50258" y="2266562"/>
                <a:ext cx="734042"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28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Results: Testing </a:t>
            </a:r>
            <a:r>
              <a:rPr lang="en-US" dirty="0">
                <a:solidFill>
                  <a:srgbClr val="0070C0"/>
                </a:solidFill>
              </a:rPr>
              <a:t>Monotonicity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7924800"/>
              </a:xfrm>
            </p:spPr>
            <p:txBody>
              <a:bodyPr>
                <a:normAutofit/>
              </a:bodyPr>
              <a:lstStyle/>
              <a:p>
                <a:r>
                  <a:rPr lang="en-US" dirty="0" smtClean="0"/>
                  <a:t>Hypergrid (</a:t>
                </a:r>
                <a14:m>
                  <m:oMath xmlns:m="http://schemas.openxmlformats.org/officeDocument/2006/math">
                    <m:r>
                      <a:rPr lang="en-US" i="1">
                        <a:latin typeface="Cambria Math"/>
                      </a:rPr>
                      <m:t>𝐷</m:t>
                    </m:r>
                    <m:r>
                      <a:rPr lang="en-US" i="1">
                        <a:latin typeface="Cambria Math"/>
                      </a:rPr>
                      <m:t>=</m:t>
                    </m:r>
                    <m:sSup>
                      <m:sSupPr>
                        <m:ctrlPr>
                          <a:rPr lang="en-US" i="1">
                            <a:latin typeface="Cambria Math"/>
                          </a:rPr>
                        </m:ctrlPr>
                      </m:sSupPr>
                      <m:e>
                        <m:d>
                          <m:dPr>
                            <m:begChr m:val="["/>
                            <m:endChr m:val="]"/>
                            <m:ctrlPr>
                              <a:rPr lang="en-US" i="1">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oMath>
                </a14:m>
                <a:r>
                  <a:rPr lang="en-US" dirty="0"/>
                  <a:t>)</a:t>
                </a: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smtClean="0"/>
              </a:p>
              <a:p>
                <a14:m>
                  <m:oMath xmlns:m="http://schemas.openxmlformats.org/officeDocument/2006/math">
                    <m:sSup>
                      <m:sSupPr>
                        <m:ctrlPr>
                          <a:rPr lang="en-US" i="1" dirty="0">
                            <a:latin typeface="Cambria Math"/>
                          </a:rPr>
                        </m:ctrlPr>
                      </m:sSupPr>
                      <m:e>
                        <m:r>
                          <a:rPr lang="en-US" i="1" dirty="0">
                            <a:latin typeface="Cambria Math"/>
                          </a:rPr>
                          <m:t>2</m:t>
                        </m:r>
                      </m:e>
                      <m:sup>
                        <m:r>
                          <a:rPr lang="en-US" i="1" dirty="0">
                            <a:latin typeface="Cambria Math"/>
                          </a:rPr>
                          <m:t>𝑂</m:t>
                        </m:r>
                        <m:d>
                          <m:dPr>
                            <m:ctrlPr>
                              <a:rPr lang="en-US" i="1" dirty="0">
                                <a:latin typeface="Cambria Math"/>
                              </a:rPr>
                            </m:ctrlPr>
                          </m:dPr>
                          <m:e>
                            <m:r>
                              <a:rPr lang="en-US" b="1" i="1" dirty="0">
                                <a:solidFill>
                                  <a:srgbClr val="FF0000"/>
                                </a:solidFill>
                                <a:latin typeface="Cambria Math"/>
                              </a:rPr>
                              <m:t>𝒅</m:t>
                            </m:r>
                          </m:e>
                        </m:d>
                      </m:sup>
                    </m:sSup>
                    <m:r>
                      <a:rPr lang="en-US" b="0" i="0" dirty="0" smtClean="0">
                        <a:solidFill>
                          <a:schemeClr val="tx1"/>
                        </a:solidFill>
                        <a:latin typeface="Cambria Math"/>
                      </a:rPr>
                      <m:t>/</m:t>
                    </m:r>
                    <m:r>
                      <a:rPr lang="en-US" b="0" i="1" dirty="0" smtClean="0">
                        <a:solidFill>
                          <a:schemeClr val="tx1"/>
                        </a:solidFill>
                        <a:latin typeface="Cambria Math"/>
                      </a:rPr>
                      <m:t>𝜖</m:t>
                    </m:r>
                  </m:oMath>
                </a14:m>
                <a:r>
                  <a:rPr lang="en-US" dirty="0" smtClean="0"/>
                  <a:t> </a:t>
                </a:r>
                <a:r>
                  <a:rPr lang="en-US" b="1" dirty="0" smtClean="0"/>
                  <a:t>adaptive</a:t>
                </a:r>
                <a:r>
                  <a:rPr lang="en-US" dirty="0" smtClean="0"/>
                  <a:t> tester for Boolean functions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7924800"/>
              </a:xfrm>
              <a:blipFill rotWithShape="1">
                <a:blip r:embed="rId2"/>
                <a:stretch>
                  <a:fillRect l="-1630" t="-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8704393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577023">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25018">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r>
                                  <a:rPr lang="en-US" sz="2400" b="0" i="1" smtClean="0">
                                    <a:latin typeface="Cambria Math"/>
                                  </a:rPr>
                                  <m:t>  </m:t>
                                </m:r>
                              </m:oMath>
                            </m:oMathPara>
                          </a14:m>
                          <a:endParaRPr lang="en-US" sz="2400" dirty="0" smtClean="0"/>
                        </a:p>
                        <a:p>
                          <a:r>
                            <a:rPr lang="en-US" sz="1800" dirty="0" smtClean="0"/>
                            <a:t>[</a:t>
                          </a:r>
                          <a:r>
                            <a:rPr lang="en-US" sz="1800" dirty="0" err="1" smtClean="0"/>
                            <a:t>Dodis</a:t>
                          </a:r>
                          <a:r>
                            <a:rPr lang="en-US" sz="1800" dirty="0" smtClean="0"/>
                            <a:t> </a:t>
                          </a:r>
                          <a:r>
                            <a:rPr lang="en-US" sz="1800" baseline="0" dirty="0" smtClean="0"/>
                            <a:t> et al. ’99,</a:t>
                          </a:r>
                          <a:r>
                            <a:rPr lang="en-US" sz="1800" dirty="0" smtClean="0"/>
                            <a:t>…, </a:t>
                          </a:r>
                          <a:r>
                            <a:rPr lang="en-US" sz="1800" dirty="0" err="1" smtClean="0"/>
                            <a:t>Chakrabarti</a:t>
                          </a:r>
                          <a:r>
                            <a:rPr lang="en-US" sz="1800" dirty="0" smtClean="0"/>
                            <a:t>,</a:t>
                          </a:r>
                          <a:r>
                            <a:rPr lang="en-US" sz="1800" baseline="0" dirty="0" smtClean="0"/>
                            <a:t> </a:t>
                          </a:r>
                          <a:r>
                            <a:rPr lang="en-US" sz="1800" baseline="0" dirty="0" err="1" smtClean="0"/>
                            <a:t>Seshadhri</a:t>
                          </a:r>
                          <a:r>
                            <a:rPr lang="en-US" sz="1800" baseline="0" dirty="0" smtClean="0"/>
                            <a:t> ’13</a:t>
                          </a:r>
                          <a:r>
                            <a:rPr lang="en-US" sz="1800" dirty="0" smtClean="0"/>
                            <a:t>]</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r>
                                      <a:rPr lang="en-US" sz="2400" b="0" i="1" smtClean="0">
                                        <a:latin typeface="Cambria Math"/>
                                      </a:rPr>
                                      <m:t> </m:t>
                                    </m:r>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r>
                                          <a:rPr lang="en-US" sz="2400" b="0" i="1" smtClean="0">
                                            <a:latin typeface="Cambria Math"/>
                                          </a:rPr>
                                          <m:t> </m:t>
                                        </m:r>
                                      </m:e>
                                    </m:func>
                                  </m:e>
                                </m:d>
                              </m:oMath>
                            </m:oMathPara>
                          </a14:m>
                          <a:endParaRPr lang="en-US" sz="2400" dirty="0" smtClean="0"/>
                        </a:p>
                      </a:txBody>
                      <a:tcPr/>
                    </a:tc>
                  </a:tr>
                  <a:tr h="1217359">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oMath>
                            </m:oMathPara>
                          </a14:m>
                          <a:endParaRPr lang="en-US" sz="2400" b="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Dodis</a:t>
                          </a:r>
                          <a:r>
                            <a:rPr lang="en-US" sz="1800" baseline="0" dirty="0" smtClean="0"/>
                            <a:t>  et al.’99</a:t>
                          </a:r>
                          <a:r>
                            <a:rPr lang="en-US" sz="1800" dirty="0" smtClean="0"/>
                            <a:t>…, </a:t>
                          </a:r>
                          <a:r>
                            <a:rPr lang="en-US" sz="1800" dirty="0" err="1" smtClean="0"/>
                            <a:t>Chakrabarti</a:t>
                          </a:r>
                          <a:r>
                            <a:rPr lang="en-US" sz="1800" baseline="0" dirty="0" smtClean="0"/>
                            <a:t>, </a:t>
                          </a:r>
                          <a:r>
                            <a:rPr lang="en-US" sz="1800" baseline="0" dirty="0" err="1" smtClean="0"/>
                            <a:t>Seshadhri</a:t>
                          </a:r>
                          <a:r>
                            <a:rPr lang="en-US" sz="1800" baseline="0" dirty="0" smtClean="0"/>
                            <a:t> </a:t>
                          </a:r>
                          <a:r>
                            <a:rPr lang="en-US" sz="1800" dirty="0" smtClean="0"/>
                            <a:t>’13]</a:t>
                          </a:r>
                          <a:endParaRPr lang="en-US" sz="18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e>
                                    </m:func>
                                  </m:e>
                                </m:d>
                                <m:r>
                                  <a:rPr lang="en-US" sz="2400" b="0" i="1" smtClean="0">
                                    <a:latin typeface="Cambria Math"/>
                                  </a:rPr>
                                  <m:t> </m:t>
                                </m:r>
                              </m:oMath>
                            </m:oMathPara>
                          </a14:m>
                          <a:endParaRPr lang="en-US" sz="2400" dirty="0"/>
                        </a:p>
                        <a:p>
                          <a:r>
                            <a:rPr lang="en-US" dirty="0" smtClean="0"/>
                            <a:t>Non-adaptive 1-sided error</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8460538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822960">
                    <a:tc>
                      <a:txBody>
                        <a:bodyPr/>
                        <a:lstStyle/>
                        <a:p>
                          <a:endParaRPr lang="en-US" dirty="0"/>
                        </a:p>
                      </a:txBody>
                      <a:tcPr/>
                    </a:tc>
                    <a:tc>
                      <a:txBody>
                        <a:bodyPr/>
                        <a:lstStyle/>
                        <a:p>
                          <a:endParaRPr lang="en-US"/>
                        </a:p>
                      </a:txBody>
                      <a:tcPr>
                        <a:blipFill rotWithShape="1">
                          <a:blip r:embed="rId3"/>
                          <a:stretch>
                            <a:fillRect l="-89979" r="-97868" b="-388889"/>
                          </a:stretch>
                        </a:blipFill>
                      </a:tcPr>
                    </a:tc>
                    <a:tc>
                      <a:txBody>
                        <a:bodyPr/>
                        <a:lstStyle/>
                        <a:p>
                          <a:endParaRPr lang="en-US"/>
                        </a:p>
                      </a:txBody>
                      <a:tcPr>
                        <a:blipFill rotWithShape="1">
                          <a:blip r:embed="rId3"/>
                          <a:stretch>
                            <a:fillRect l="-194118" b="-388889"/>
                          </a:stretch>
                        </a:blipFill>
                      </a:tcPr>
                    </a:tc>
                  </a:tr>
                  <a:tr h="1461897">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89979" t="-56250" r="-97868" b="-118750"/>
                          </a:stretch>
                        </a:blipFill>
                      </a:tcPr>
                    </a:tc>
                    <a:tc>
                      <a:txBody>
                        <a:bodyPr/>
                        <a:lstStyle/>
                        <a:p>
                          <a:endParaRPr lang="en-US"/>
                        </a:p>
                      </a:txBody>
                      <a:tcPr>
                        <a:blipFill rotWithShape="1">
                          <a:blip r:embed="rId3"/>
                          <a:stretch>
                            <a:fillRect l="-194118" t="-56250" b="-118750"/>
                          </a:stretch>
                        </a:blipFill>
                      </a:tcPr>
                    </a:tc>
                  </a:tr>
                  <a:tr h="1736217">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89979" t="-131579" r="-97868"/>
                          </a:stretch>
                        </a:blipFill>
                      </a:tcPr>
                    </a:tc>
                    <a:tc>
                      <a:txBody>
                        <a:bodyPr/>
                        <a:lstStyle/>
                        <a:p>
                          <a:endParaRPr lang="en-US"/>
                        </a:p>
                      </a:txBody>
                      <a:tcPr>
                        <a:blipFill rotWithShape="1">
                          <a:blip r:embed="rId3"/>
                          <a:stretch>
                            <a:fillRect l="-194118" t="-131579"/>
                          </a:stretch>
                        </a:blipFill>
                      </a:tcPr>
                    </a:tc>
                  </a:tr>
                </a:tbl>
              </a:graphicData>
            </a:graphic>
          </p:graphicFrame>
        </mc:Fallback>
      </mc:AlternateContent>
    </p:spTree>
    <p:extLst>
      <p:ext uri="{BB962C8B-B14F-4D97-AF65-F5344CB8AC3E}">
        <p14:creationId xmlns:p14="http://schemas.microsoft.com/office/powerpoint/2010/main" val="3456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Testing Monotonicity of </a:t>
                </a:r>
                <a14:m>
                  <m:oMath xmlns:m="http://schemas.openxmlformats.org/officeDocument/2006/math">
                    <m:sSup>
                      <m:sSupPr>
                        <m:ctrlPr>
                          <a:rPr lang="en-US" b="0" i="1" smtClean="0">
                            <a:solidFill>
                              <a:srgbClr val="0070C0"/>
                            </a:solidFill>
                            <a:latin typeface="Cambria Math"/>
                          </a:rPr>
                        </m:ctrlPr>
                      </m:sSupPr>
                      <m:e>
                        <m:d>
                          <m:dPr>
                            <m:begChr m:val="["/>
                            <m:endChr m:val="]"/>
                            <m:ctrlPr>
                              <a:rPr lang="en-US" b="0" i="1" smtClean="0">
                                <a:solidFill>
                                  <a:srgbClr val="0070C0"/>
                                </a:solidFill>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r>
                      <a:rPr lang="en-US" b="0" i="1" smtClean="0">
                        <a:solidFill>
                          <a:srgbClr val="0070C0"/>
                        </a:solidFill>
                        <a:latin typeface="Cambria Math"/>
                      </a:rPr>
                      <m:t>→{0,1}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5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525963"/>
              </a:xfrm>
            </p:spPr>
            <p:txBody>
              <a:bodyPr>
                <a:normAutofit/>
              </a:bodyPr>
              <a:lstStyle/>
              <a:p>
                <a14:m>
                  <m:oMath xmlns:m="http://schemas.openxmlformats.org/officeDocument/2006/math">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r>
                      <a:rPr lang="en-US" sz="2800" b="0" i="1" smtClean="0">
                        <a:latin typeface="Cambria Math"/>
                      </a:rPr>
                      <m:t>=(0…1…0)</m:t>
                    </m:r>
                  </m:oMath>
                </a14:m>
                <a:r>
                  <a:rPr lang="en-US" sz="2800" dirty="0" smtClean="0"/>
                  <a:t> = </a:t>
                </a:r>
                <a14:m>
                  <m:oMath xmlns:m="http://schemas.openxmlformats.org/officeDocument/2006/math">
                    <m:r>
                      <a:rPr lang="en-US" sz="2800" b="1" i="1" dirty="0" smtClean="0">
                        <a:latin typeface="Cambria Math"/>
                      </a:rPr>
                      <m:t>𝒊</m:t>
                    </m:r>
                  </m:oMath>
                </a14:m>
                <a:r>
                  <a:rPr lang="en-US" sz="2800" dirty="0" err="1" smtClean="0"/>
                  <a:t>-th</a:t>
                </a:r>
                <a:r>
                  <a:rPr lang="en-US" sz="2800" dirty="0" smtClean="0"/>
                  <a:t> unit vector.</a:t>
                </a:r>
              </a:p>
              <a:p>
                <a:r>
                  <a:rPr lang="en-US" sz="2800" dirty="0" smtClean="0"/>
                  <a:t>For </a:t>
                </a:r>
                <a14:m>
                  <m:oMath xmlns:m="http://schemas.openxmlformats.org/officeDocument/2006/math">
                    <m:r>
                      <a:rPr lang="en-US" sz="2800" b="1" i="1" smtClean="0">
                        <a:latin typeface="Cambria Math"/>
                      </a:rPr>
                      <m:t>𝒊</m:t>
                    </m:r>
                    <m:r>
                      <a:rPr lang="en-US" sz="2800" b="0" i="1" smtClean="0">
                        <a:latin typeface="Cambria Math"/>
                      </a:rPr>
                      <m:t>∈</m:t>
                    </m:r>
                    <m:d>
                      <m:dPr>
                        <m:begChr m:val="["/>
                        <m:endChr m:val="]"/>
                        <m:ctrlPr>
                          <a:rPr lang="en-US" sz="2800" b="0" i="1" smtClean="0">
                            <a:latin typeface="Cambria Math"/>
                          </a:rPr>
                        </m:ctrlPr>
                      </m:dPr>
                      <m:e>
                        <m:r>
                          <a:rPr lang="en-US" sz="2800" b="1" i="1" smtClean="0">
                            <a:solidFill>
                              <a:srgbClr val="FF0000"/>
                            </a:solidFill>
                            <a:latin typeface="Cambria Math"/>
                          </a:rPr>
                          <m:t>𝒅</m:t>
                        </m:r>
                      </m:e>
                    </m:d>
                    <m:r>
                      <a:rPr lang="en-US" sz="2800" b="0" i="1" smtClean="0">
                        <a:latin typeface="Cambria Math"/>
                      </a:rPr>
                      <m:t>, </m:t>
                    </m:r>
                    <m:r>
                      <a:rPr lang="en-US" sz="2800" b="0" i="1" smtClean="0">
                        <a:latin typeface="Cambria Math"/>
                      </a:rPr>
                      <m:t>𝛼</m:t>
                    </m:r>
                    <m:r>
                      <a:rPr lang="en-US" sz="2800" b="0" i="1" smtClean="0">
                        <a:latin typeface="Cambria Math"/>
                      </a:rPr>
                      <m:t>∈</m:t>
                    </m:r>
                    <m:sSup>
                      <m:sSupPr>
                        <m:ctrlPr>
                          <a:rPr lang="en-US" sz="2800" b="0" i="1" smtClean="0">
                            <a:latin typeface="Cambria Math"/>
                          </a:rPr>
                        </m:ctrlPr>
                      </m:sSupPr>
                      <m:e>
                        <m:d>
                          <m:dPr>
                            <m:begChr m:val="["/>
                            <m:endChr m:val="]"/>
                            <m:ctrlPr>
                              <a:rPr lang="en-US" sz="2800" b="0" i="1" smtClean="0">
                                <a:latin typeface="Cambria Math"/>
                              </a:rPr>
                            </m:ctrlPr>
                          </m:dPr>
                          <m:e>
                            <m:r>
                              <a:rPr lang="en-US" sz="2800" b="1" i="1" smtClean="0">
                                <a:solidFill>
                                  <a:srgbClr val="0070C0"/>
                                </a:solidFill>
                                <a:latin typeface="Cambria Math"/>
                              </a:rPr>
                              <m:t>𝒏</m:t>
                            </m:r>
                          </m:e>
                        </m:d>
                      </m:e>
                      <m:sup>
                        <m:r>
                          <a:rPr lang="en-US" sz="2800" b="1" i="1" smtClean="0">
                            <a:solidFill>
                              <a:srgbClr val="FF0000"/>
                            </a:solidFill>
                            <a:latin typeface="Cambria Math"/>
                          </a:rPr>
                          <m:t>𝒅</m:t>
                        </m:r>
                      </m:sup>
                    </m:sSup>
                  </m:oMath>
                </a14:m>
                <a:r>
                  <a:rPr lang="en-US" sz="2800" dirty="0" smtClean="0"/>
                  <a:t> where </a:t>
                </a:r>
                <a14:m>
                  <m:oMath xmlns:m="http://schemas.openxmlformats.org/officeDocument/2006/math">
                    <m:sSub>
                      <m:sSubPr>
                        <m:ctrlPr>
                          <a:rPr lang="en-US" sz="2800" b="0" i="1" smtClean="0">
                            <a:latin typeface="Cambria Math"/>
                          </a:rPr>
                        </m:ctrlPr>
                      </m:sSubPr>
                      <m:e>
                        <m:r>
                          <a:rPr lang="en-US" sz="2800" b="0" i="1" smtClean="0">
                            <a:latin typeface="Cambria Math"/>
                          </a:rPr>
                          <m:t>𝛼</m:t>
                        </m:r>
                      </m:e>
                      <m:sub>
                        <m:r>
                          <a:rPr lang="en-US" sz="2800" b="1" i="1" smtClean="0">
                            <a:latin typeface="Cambria Math"/>
                          </a:rPr>
                          <m:t>𝒊</m:t>
                        </m:r>
                      </m:sub>
                    </m:sSub>
                    <m:r>
                      <a:rPr lang="en-US" sz="2800" b="0" i="1" smtClean="0">
                        <a:latin typeface="Cambria Math"/>
                      </a:rPr>
                      <m:t>=0</m:t>
                    </m:r>
                  </m:oMath>
                </a14:m>
                <a:r>
                  <a:rPr lang="en-US" sz="2800" dirty="0" smtClean="0"/>
                  <a:t> an axis-parallel line along dimension</a:t>
                </a:r>
                <a14:m>
                  <m:oMath xmlns:m="http://schemas.openxmlformats.org/officeDocument/2006/math">
                    <m:r>
                      <a:rPr lang="en-US" sz="2800" b="0" i="0" smtClean="0">
                        <a:latin typeface="Cambria Math"/>
                      </a:rPr>
                      <m:t> </m:t>
                    </m:r>
                    <m:r>
                      <a:rPr lang="en-US" sz="2800" b="1" i="1" smtClean="0">
                        <a:latin typeface="Cambria Math"/>
                      </a:rPr>
                      <m:t>𝒊</m:t>
                    </m:r>
                  </m:oMath>
                </a14:m>
                <a:r>
                  <a:rPr lang="en-US" sz="2800" dirty="0" smtClean="0"/>
                  <a:t> :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𝛼</m:t>
                        </m:r>
                        <m:r>
                          <a:rPr lang="en-US" sz="2800" b="0" i="1" smtClean="0">
                            <a:latin typeface="Cambria Math"/>
                          </a:rPr>
                          <m:t> +</m:t>
                        </m:r>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e>
                    </m:d>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r>
                      <a:rPr lang="en-US" sz="2800" b="0" i="1" smtClean="0">
                        <a:latin typeface="Cambria Math"/>
                      </a:rPr>
                      <m:t>∈[</m:t>
                    </m:r>
                    <m:r>
                      <a:rPr lang="en-US" sz="2800" b="1" i="1" smtClean="0">
                        <a:solidFill>
                          <a:srgbClr val="0070C0"/>
                        </a:solidFill>
                        <a:latin typeface="Cambria Math"/>
                      </a:rPr>
                      <m:t>𝒏</m:t>
                    </m:r>
                    <m:r>
                      <a:rPr lang="en-US" sz="2800" b="0" i="1" smtClean="0">
                        <a:latin typeface="Cambria Math"/>
                      </a:rPr>
                      <m:t>]}</m:t>
                    </m:r>
                  </m:oMath>
                </a14:m>
                <a:endParaRPr lang="en-US" sz="2800" b="0" dirty="0" smtClean="0"/>
              </a:p>
              <a:p>
                <a14:m>
                  <m:oMath xmlns:m="http://schemas.openxmlformats.org/officeDocument/2006/math">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oMath>
                </a14:m>
                <a:r>
                  <a:rPr lang="en-US" sz="2800" dirty="0" smtClean="0"/>
                  <a:t>= set of all </a:t>
                </a:r>
                <a14:m>
                  <m:oMath xmlns:m="http://schemas.openxmlformats.org/officeDocument/2006/math">
                    <m:r>
                      <a:rPr lang="en-US" sz="2800" b="1" i="1" smtClean="0">
                        <a:solidFill>
                          <a:srgbClr val="FF0000"/>
                        </a:solidFill>
                        <a:latin typeface="Cambria Math"/>
                      </a:rPr>
                      <m:t>𝒅</m:t>
                    </m:r>
                    <m:sSup>
                      <m:sSupPr>
                        <m:ctrlPr>
                          <a:rPr lang="en-US" sz="2800" b="0" i="1" smtClean="0">
                            <a:latin typeface="Cambria Math"/>
                          </a:rPr>
                        </m:ctrlPr>
                      </m:sSupPr>
                      <m:e>
                        <m:r>
                          <a:rPr lang="en-US" sz="2800" b="1" i="1" smtClean="0">
                            <a:solidFill>
                              <a:srgbClr val="0070C0"/>
                            </a:solidFill>
                            <a:latin typeface="Cambria Math"/>
                          </a:rPr>
                          <m:t>𝒏</m:t>
                        </m:r>
                      </m:e>
                      <m:sup>
                        <m:r>
                          <a:rPr lang="en-US" sz="2800" b="1" i="1" smtClean="0">
                            <a:solidFill>
                              <a:srgbClr val="FF0000"/>
                            </a:solidFill>
                            <a:latin typeface="Cambria Math"/>
                          </a:rPr>
                          <m:t>𝒅</m:t>
                        </m:r>
                        <m:r>
                          <a:rPr lang="en-US" sz="2800" b="0" i="1" smtClean="0">
                            <a:latin typeface="Cambria Math"/>
                          </a:rPr>
                          <m:t>−1</m:t>
                        </m:r>
                      </m:sup>
                    </m:sSup>
                  </m:oMath>
                </a14:m>
                <a:r>
                  <a:rPr lang="en-US" sz="2800" dirty="0" smtClean="0"/>
                  <a:t> axis-parallel lines</a:t>
                </a:r>
              </a:p>
              <a:p>
                <a:r>
                  <a:rPr lang="en-US" sz="2800" dirty="0" smtClean="0"/>
                  <a:t>Dimension reduction for </a:t>
                </a:r>
                <a14:m>
                  <m:oMath xmlns:m="http://schemas.openxmlformats.org/officeDocument/2006/math">
                    <m:r>
                      <a:rPr lang="en-US" sz="2800" b="1" i="1" smtClean="0">
                        <a:latin typeface="Cambria Math"/>
                      </a:rPr>
                      <m:t>𝒇</m:t>
                    </m:r>
                    <m:r>
                      <a:rPr lang="en-US" sz="2800" b="1" i="1" smtClean="0">
                        <a:latin typeface="Cambria Math"/>
                      </a:rPr>
                      <m:t>:</m:t>
                    </m:r>
                    <m:sSup>
                      <m:sSupPr>
                        <m:ctrlPr>
                          <a:rPr lang="en-US" sz="2800" i="1">
                            <a:latin typeface="Cambria Math"/>
                          </a:rPr>
                        </m:ctrlPr>
                      </m:sSupPr>
                      <m:e>
                        <m:d>
                          <m:dPr>
                            <m:begChr m:val="["/>
                            <m:endChr m:val="]"/>
                            <m:ctrlPr>
                              <a:rPr lang="en-US" sz="2800" i="1">
                                <a:latin typeface="Cambria Math"/>
                              </a:rPr>
                            </m:ctrlPr>
                          </m:dPr>
                          <m:e>
                            <m:r>
                              <a:rPr lang="en-US" sz="2800" b="1" i="1">
                                <a:solidFill>
                                  <a:srgbClr val="0070C0"/>
                                </a:solidFill>
                                <a:latin typeface="Cambria Math"/>
                              </a:rPr>
                              <m:t>𝒏</m:t>
                            </m:r>
                          </m:e>
                        </m:d>
                      </m:e>
                      <m:sup>
                        <m:r>
                          <a:rPr lang="en-US" sz="2800" b="1" i="1">
                            <a:solidFill>
                              <a:srgbClr val="FF0000"/>
                            </a:solidFill>
                            <a:latin typeface="Cambria Math"/>
                          </a:rPr>
                          <m:t>𝒅</m:t>
                        </m:r>
                      </m:sup>
                    </m:sSup>
                    <m:r>
                      <a:rPr lang="en-US" sz="2800" b="0" i="1" smtClean="0">
                        <a:solidFill>
                          <a:schemeClr val="tx1"/>
                        </a:solidFill>
                        <a:latin typeface="Cambria Math"/>
                      </a:rPr>
                      <m:t>→</m:t>
                    </m:r>
                    <m:d>
                      <m:dPr>
                        <m:begChr m:val="{"/>
                        <m:endChr m:val="}"/>
                        <m:ctrlPr>
                          <a:rPr lang="en-US" sz="2800" b="0" i="1" smtClean="0">
                            <a:solidFill>
                              <a:schemeClr val="tx1"/>
                            </a:solidFill>
                            <a:latin typeface="Cambria Math"/>
                          </a:rPr>
                        </m:ctrlPr>
                      </m:dPr>
                      <m:e>
                        <m:r>
                          <a:rPr lang="en-US" sz="2800" b="0" i="1" smtClean="0">
                            <a:solidFill>
                              <a:schemeClr val="tx1"/>
                            </a:solidFill>
                            <a:latin typeface="Cambria Math"/>
                          </a:rPr>
                          <m:t>0,1</m:t>
                        </m:r>
                      </m:e>
                    </m:d>
                  </m:oMath>
                </a14:m>
                <a:r>
                  <a:rPr lang="en-US" sz="2800" dirty="0" smtClean="0">
                    <a:solidFill>
                      <a:srgbClr val="0070C0"/>
                    </a:solidFill>
                  </a:rPr>
                  <a:t>[Dodis et al.’99]</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𝐸</m:t>
                          </m:r>
                        </m:e>
                        <m:sub>
                          <m:r>
                            <a:rPr lang="en-US" sz="2800" b="0" i="1" smtClean="0">
                              <a:latin typeface="Cambria Math"/>
                            </a:rPr>
                            <m:t>ℓ∼</m:t>
                          </m:r>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sub>
                      </m:sSub>
                      <m:d>
                        <m:dPr>
                          <m:begChr m:val="["/>
                          <m:endChr m:val="]"/>
                          <m:ctrlPr>
                            <a:rPr lang="en-US" sz="2800" b="0" i="1" smtClean="0">
                              <a:latin typeface="Cambria Math"/>
                            </a:rPr>
                          </m:ctrlPr>
                        </m:dPr>
                        <m:e>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b="0" i="1" smtClean="0">
                                      <a:latin typeface="Cambria Math"/>
                                    </a:rPr>
                                    <m:t>ℓ</m:t>
                                  </m:r>
                                </m:sub>
                              </m:sSub>
                              <m:r>
                                <a:rPr lang="en-US" sz="2800" b="0" i="1" smtClean="0">
                                  <a:latin typeface="Cambria Math"/>
                                </a:rPr>
                                <m:t>,</m:t>
                              </m:r>
                              <m:r>
                                <a:rPr lang="en-US" sz="2800" b="0" i="1" smtClean="0">
                                  <a:latin typeface="Cambria Math"/>
                                </a:rPr>
                                <m:t>𝑀</m:t>
                              </m:r>
                            </m:e>
                          </m:d>
                        </m:e>
                      </m:d>
                      <m:r>
                        <a:rPr lang="en-US" sz="2800" b="0" i="1" smtClean="0">
                          <a:latin typeface="Cambria Math"/>
                        </a:rPr>
                        <m:t>≥</m:t>
                      </m:r>
                      <m:f>
                        <m:fPr>
                          <m:ctrlPr>
                            <a:rPr lang="en-US" sz="2800" b="0" i="1" smtClean="0">
                              <a:latin typeface="Cambria Math"/>
                            </a:rPr>
                          </m:ctrlPr>
                        </m:fPr>
                        <m:num>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r>
                                <a:rPr lang="en-US" sz="2800" b="0" i="1" smtClean="0">
                                  <a:latin typeface="Cambria Math"/>
                                </a:rPr>
                                <m:t>,</m:t>
                              </m:r>
                              <m:r>
                                <a:rPr lang="en-US" sz="2800" b="0" i="1" smtClean="0">
                                  <a:latin typeface="Cambria Math"/>
                                </a:rPr>
                                <m:t>𝑀</m:t>
                              </m:r>
                            </m:e>
                          </m:d>
                        </m:num>
                        <m:den>
                          <m:r>
                            <a:rPr lang="en-US" sz="2800" b="0" i="1" smtClean="0">
                              <a:latin typeface="Cambria Math"/>
                            </a:rPr>
                            <m:t>2</m:t>
                          </m:r>
                          <m:r>
                            <a:rPr lang="en-US" sz="2800" b="1" i="1" smtClean="0">
                              <a:solidFill>
                                <a:srgbClr val="FF0000"/>
                              </a:solidFill>
                              <a:latin typeface="Cambria Math"/>
                            </a:rPr>
                            <m:t>𝒅</m:t>
                          </m:r>
                        </m:den>
                      </m:f>
                    </m:oMath>
                  </m:oMathPara>
                </a14:m>
                <a:endParaRPr lang="en-US" sz="2800" dirty="0" smtClean="0"/>
              </a:p>
              <a:p>
                <a:r>
                  <a:rPr lang="en-US" sz="2800" dirty="0" smtClean="0"/>
                  <a:t>If </a:t>
                </a:r>
                <a14:m>
                  <m:oMath xmlns:m="http://schemas.openxmlformats.org/officeDocument/2006/math">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r>
                      <a:rPr lang="en-US" sz="2800" b="1" i="1" smtClean="0">
                        <a:latin typeface="Cambria Math"/>
                      </a:rPr>
                      <m:t>𝜹</m:t>
                    </m:r>
                  </m:oMath>
                </a14:m>
                <a:r>
                  <a:rPr lang="en-US" sz="2800" b="1" dirty="0" smtClean="0"/>
                  <a:t> </a:t>
                </a:r>
                <a:r>
                  <a:rPr lang="en-US" sz="2800" dirty="0" smtClean="0"/>
                  <a:t>=&gt; </a:t>
                </a:r>
                <a14:m>
                  <m:oMath xmlns:m="http://schemas.openxmlformats.org/officeDocument/2006/math">
                    <m:r>
                      <a:rPr lang="en-US" sz="2800" i="1" dirty="0" smtClean="0">
                        <a:latin typeface="Cambria Math"/>
                      </a:rPr>
                      <m:t>𝑂</m:t>
                    </m:r>
                    <m:d>
                      <m:dPr>
                        <m:ctrlPr>
                          <a:rPr lang="en-US" sz="2800" i="1" dirty="0" smtClean="0">
                            <a:latin typeface="Cambria Math"/>
                          </a:rPr>
                        </m:ctrlPr>
                      </m:dPr>
                      <m:e>
                        <m:f>
                          <m:fPr>
                            <m:ctrlPr>
                              <a:rPr lang="en-US" sz="2800" i="1" dirty="0" smtClean="0">
                                <a:latin typeface="Cambria Math"/>
                              </a:rPr>
                            </m:ctrlPr>
                          </m:fPr>
                          <m:num>
                            <m:r>
                              <a:rPr lang="en-US" sz="2800" i="1" dirty="0" smtClean="0">
                                <a:latin typeface="Cambria Math"/>
                              </a:rPr>
                              <m:t>1</m:t>
                            </m:r>
                          </m:num>
                          <m:den>
                            <m:r>
                              <a:rPr lang="en-US" sz="2800" b="1" i="1" dirty="0" smtClean="0">
                                <a:latin typeface="Cambria Math"/>
                              </a:rPr>
                              <m:t>𝜹</m:t>
                            </m:r>
                          </m:den>
                        </m:f>
                      </m:e>
                    </m:d>
                  </m:oMath>
                </a14:m>
                <a:r>
                  <a:rPr lang="en-US" sz="2800" b="1" dirty="0" smtClean="0"/>
                  <a:t>-</a:t>
                </a:r>
                <a:r>
                  <a:rPr lang="en-US" sz="2800" dirty="0" smtClean="0"/>
                  <a:t>sample detects a violation</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525963"/>
              </a:xfrm>
              <a:blipFill rotWithShape="1">
                <a:blip r:embed="rId3"/>
                <a:stretch>
                  <a:fillRect l="-1253" t="-943" r="-1809"/>
                </a:stretch>
              </a:blipFill>
            </p:spPr>
            <p:txBody>
              <a:bodyPr/>
              <a:lstStyle/>
              <a:p>
                <a:r>
                  <a:rPr lang="en-US">
                    <a:noFill/>
                  </a:rPr>
                  <a:t> </a:t>
                </a:r>
              </a:p>
            </p:txBody>
          </p:sp>
        </mc:Fallback>
      </mc:AlternateContent>
    </p:spTree>
    <p:extLst>
      <p:ext uri="{BB962C8B-B14F-4D97-AF65-F5344CB8AC3E}">
        <p14:creationId xmlns:p14="http://schemas.microsoft.com/office/powerpoint/2010/main" val="5083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US" sz="2400" dirty="0" smtClean="0"/>
                  <a:t>Dimension reduction for </a:t>
                </a:r>
                <a14:m>
                  <m:oMath xmlns:m="http://schemas.openxmlformats.org/officeDocument/2006/math">
                    <m:r>
                      <a:rPr lang="en-US" sz="2400" b="1" i="1">
                        <a:latin typeface="Cambria Math"/>
                      </a:rPr>
                      <m:t>𝒇</m:t>
                    </m:r>
                    <m:r>
                      <a:rPr lang="en-US" sz="2400" b="1"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b="1" i="1">
                                <a:solidFill>
                                  <a:srgbClr val="0070C0"/>
                                </a:solidFill>
                                <a:latin typeface="Cambria Math"/>
                              </a:rPr>
                              <m:t>𝒏</m:t>
                            </m:r>
                          </m:e>
                        </m:d>
                      </m:e>
                      <m:sup>
                        <m:r>
                          <a:rPr lang="en-US" sz="2400" b="1" i="1">
                            <a:solidFill>
                              <a:srgbClr val="FF0000"/>
                            </a:solidFill>
                            <a:latin typeface="Cambria Math"/>
                          </a:rPr>
                          <m:t>𝒅</m:t>
                        </m:r>
                      </m:sup>
                    </m:sSup>
                    <m:r>
                      <a:rPr lang="en-US" sz="2400" i="1">
                        <a:latin typeface="Cambria Math"/>
                      </a:rPr>
                      <m:t>→{0,1}</m:t>
                    </m:r>
                  </m:oMath>
                </a14:m>
                <a:r>
                  <a:rPr lang="en-US" sz="2400" dirty="0">
                    <a:solidFill>
                      <a:srgbClr val="0070C0"/>
                    </a:solidFill>
                  </a:rPr>
                  <a:t>[Dodis et al.’99]</a:t>
                </a:r>
                <a:r>
                  <a:rPr lang="en-US" sz="2400" dirty="0"/>
                  <a:t>: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m:oMathPara>
                </a14:m>
                <a:endParaRPr lang="en-US" sz="2400" dirty="0"/>
              </a:p>
              <a:p>
                <a:r>
                  <a:rPr lang="en-US" sz="2400" dirty="0"/>
                  <a:t>If </a:t>
                </a:r>
                <a14:m>
                  <m:oMath xmlns:m="http://schemas.openxmlformats.org/officeDocument/2006/math">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r>
                      <a:rPr lang="en-US" sz="2400" i="1">
                        <a:latin typeface="Cambria Math"/>
                      </a:rPr>
                      <m:t>≥</m:t>
                    </m:r>
                    <m:r>
                      <a:rPr lang="en-US" sz="2400" b="1" i="1" smtClean="0">
                        <a:latin typeface="Cambria Math"/>
                      </a:rPr>
                      <m:t>𝜹</m:t>
                    </m:r>
                  </m:oMath>
                </a14:m>
                <a:r>
                  <a:rPr lang="en-US" sz="2400" b="1" dirty="0"/>
                  <a:t> </a:t>
                </a:r>
                <a:r>
                  <a:rPr lang="en-US" sz="2400" dirty="0"/>
                  <a:t>=&gt; </a:t>
                </a:r>
                <a14:m>
                  <m:oMath xmlns:m="http://schemas.openxmlformats.org/officeDocument/2006/math">
                    <m:r>
                      <a:rPr lang="en-US" sz="2400" i="1" dirty="0">
                        <a:latin typeface="Cambria Math"/>
                      </a:rPr>
                      <m:t>𝑂</m:t>
                    </m:r>
                    <m:d>
                      <m:dPr>
                        <m:ctrlPr>
                          <a:rPr lang="en-US" sz="2400" i="1" dirty="0">
                            <a:latin typeface="Cambria Math"/>
                          </a:rPr>
                        </m:ctrlPr>
                      </m:dPr>
                      <m:e>
                        <m:f>
                          <m:fPr>
                            <m:ctrlPr>
                              <a:rPr lang="en-US" sz="2400" i="1" dirty="0">
                                <a:latin typeface="Cambria Math"/>
                              </a:rPr>
                            </m:ctrlPr>
                          </m:fPr>
                          <m:num>
                            <m:r>
                              <a:rPr lang="en-US" sz="2400" i="1" dirty="0">
                                <a:latin typeface="Cambria Math"/>
                              </a:rPr>
                              <m:t>1</m:t>
                            </m:r>
                          </m:num>
                          <m:den>
                            <m:r>
                              <a:rPr lang="en-US" sz="2400" b="1" i="1" dirty="0" smtClean="0">
                                <a:latin typeface="Cambria Math"/>
                              </a:rPr>
                              <m:t>𝜹</m:t>
                            </m:r>
                          </m:den>
                        </m:f>
                      </m:e>
                    </m:d>
                  </m:oMath>
                </a14:m>
                <a:r>
                  <a:rPr lang="en-US" sz="2400" b="1" dirty="0"/>
                  <a:t>-</a:t>
                </a:r>
                <a:r>
                  <a:rPr lang="en-US" sz="2400" dirty="0"/>
                  <a:t>sample </a:t>
                </a:r>
                <a:r>
                  <a:rPr lang="en-US" sz="2400" dirty="0" smtClean="0"/>
                  <a:t>can detect </a:t>
                </a:r>
                <a:r>
                  <a:rPr lang="en-US" sz="2400" dirty="0"/>
                  <a:t>a violation</a:t>
                </a:r>
              </a:p>
              <a:p>
                <a:r>
                  <a:rPr lang="en-US" sz="2400" dirty="0" smtClean="0"/>
                  <a:t>“Inverse Markov”: For </a:t>
                </a:r>
                <a14:m>
                  <m:oMath xmlns:m="http://schemas.openxmlformats.org/officeDocument/2006/math">
                    <m:r>
                      <m:rPr>
                        <m:sty m:val="p"/>
                      </m:rPr>
                      <a:rPr lang="en-US" sz="2400" b="0" i="0" smtClean="0">
                        <a:latin typeface="Cambria Math"/>
                      </a:rPr>
                      <m:t>r</m:t>
                    </m:r>
                    <m:r>
                      <a:rPr lang="en-US" sz="2400" b="0" i="0" smtClean="0">
                        <a:latin typeface="Cambria Math"/>
                      </a:rPr>
                      <m:t>.</m:t>
                    </m:r>
                    <m:r>
                      <m:rPr>
                        <m:sty m:val="p"/>
                      </m:rPr>
                      <a:rPr lang="en-US" sz="2400" b="0" i="0" smtClean="0">
                        <a:latin typeface="Cambria Math"/>
                      </a:rPr>
                      <m:t>v</m:t>
                    </m:r>
                    <m:r>
                      <a:rPr lang="en-US" sz="2400" b="0" i="0" smtClean="0">
                        <a:latin typeface="Cambria Math"/>
                      </a:rPr>
                      <m:t>. </m:t>
                    </m:r>
                    <m:r>
                      <a:rPr lang="en-US" sz="2400" b="1" i="1" smtClean="0">
                        <a:latin typeface="Cambria Math"/>
                      </a:rPr>
                      <m:t>𝑿</m:t>
                    </m:r>
                    <m:r>
                      <a:rPr lang="en-US" sz="2400" b="0" i="1" smtClean="0">
                        <a:latin typeface="Cambria Math"/>
                      </a:rPr>
                      <m:t>∈</m:t>
                    </m:r>
                    <m:d>
                      <m:dPr>
                        <m:begChr m:val="["/>
                        <m:endChr m:val="]"/>
                        <m:ctrlPr>
                          <a:rPr lang="en-US" sz="2400" b="0" i="1" smtClean="0">
                            <a:latin typeface="Cambria Math"/>
                          </a:rPr>
                        </m:ctrlPr>
                      </m:dPr>
                      <m:e>
                        <m:r>
                          <a:rPr lang="en-US" sz="2400" b="0" i="1" smtClean="0">
                            <a:latin typeface="Cambria Math"/>
                          </a:rPr>
                          <m:t>0,1</m:t>
                        </m:r>
                      </m:e>
                    </m:d>
                  </m:oMath>
                </a14:m>
                <a:r>
                  <a:rPr lang="en-US" dirty="0" smtClean="0"/>
                  <a:t> </a:t>
                </a:r>
                <a:r>
                  <a:rPr lang="en-US" sz="2400" dirty="0" smtClean="0"/>
                  <a:t>with </a:t>
                </a:r>
                <a14:m>
                  <m:oMath xmlns:m="http://schemas.openxmlformats.org/officeDocument/2006/math">
                    <m:r>
                      <m:rPr>
                        <m:sty m:val="p"/>
                      </m:rPr>
                      <a:rPr lang="en-US" sz="2400" b="0" i="0" smtClean="0">
                        <a:latin typeface="Cambria Math"/>
                      </a:rPr>
                      <m:t>E</m:t>
                    </m:r>
                    <m:d>
                      <m:dPr>
                        <m:begChr m:val="["/>
                        <m:endChr m:val="]"/>
                        <m:ctrlPr>
                          <a:rPr lang="en-US" sz="2400" b="0" i="1" smtClean="0">
                            <a:latin typeface="Cambria Math"/>
                          </a:rPr>
                        </m:ctrlPr>
                      </m:dPr>
                      <m:e>
                        <m:r>
                          <a:rPr lang="en-US" sz="2400" b="1" i="0" smtClean="0">
                            <a:latin typeface="Cambria Math"/>
                          </a:rPr>
                          <m:t>𝐗</m:t>
                        </m:r>
                      </m:e>
                    </m:d>
                    <m:r>
                      <a:rPr lang="en-US" sz="2400" b="0" i="0" smtClean="0">
                        <a:latin typeface="Cambria Math"/>
                      </a:rPr>
                      <m:t>=</m:t>
                    </m:r>
                    <m:r>
                      <a:rPr lang="en-US" sz="2400" b="1" i="1" smtClean="0">
                        <a:solidFill>
                          <a:srgbClr val="00B050"/>
                        </a:solidFill>
                        <a:latin typeface="Cambria Math"/>
                      </a:rPr>
                      <m:t>𝝁</m:t>
                    </m:r>
                  </m:oMath>
                </a14:m>
                <a:r>
                  <a:rPr lang="en-US" dirty="0" smtClean="0"/>
                  <a:t> </a:t>
                </a:r>
                <a:r>
                  <a:rPr lang="en-US" sz="2400" dirty="0" smtClean="0"/>
                  <a:t>and </a:t>
                </a:r>
                <a14:m>
                  <m:oMath xmlns:m="http://schemas.openxmlformats.org/officeDocument/2006/math">
                    <m:r>
                      <a:rPr lang="en-US" sz="2400" i="1" dirty="0" smtClean="0">
                        <a:latin typeface="Cambria Math"/>
                      </a:rPr>
                      <m:t>𝑐</m:t>
                    </m:r>
                    <m:r>
                      <a:rPr lang="en-US" sz="2400" i="1" dirty="0" smtClean="0">
                        <a:latin typeface="Cambria Math"/>
                      </a:rPr>
                      <m:t>&lt;1</m:t>
                    </m:r>
                  </m:oMath>
                </a14:m>
                <a:endParaRPr lang="en-US" sz="2400" dirty="0" smtClean="0"/>
              </a:p>
              <a:p>
                <a:pPr marL="0" indent="0" algn="ctr">
                  <a:buNone/>
                </a:pPr>
                <a14:m>
                  <m:oMathPara xmlns:m="http://schemas.openxmlformats.org/officeDocument/2006/math">
                    <m:oMathParaPr>
                      <m:jc m:val="centerGroup"/>
                    </m:oMathParaPr>
                    <m:oMath xmlns:m="http://schemas.openxmlformats.org/officeDocument/2006/math">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r>
                                <a:rPr lang="en-US" sz="2400" b="0" i="1" dirty="0" smtClean="0">
                                  <a:latin typeface="Cambria Math"/>
                                </a:rPr>
                                <m:t>𝑐</m:t>
                              </m:r>
                              <m:r>
                                <a:rPr lang="en-US" sz="2400" b="1" i="1" dirty="0" smtClean="0">
                                  <a:solidFill>
                                    <a:srgbClr val="00B050"/>
                                  </a:solidFill>
                                  <a:latin typeface="Cambria Math"/>
                                </a:rPr>
                                <m:t>𝝁</m:t>
                              </m:r>
                            </m:e>
                          </m:d>
                        </m:e>
                      </m:func>
                      <m:r>
                        <a:rPr lang="en-US" sz="2400" b="0" i="1" dirty="0" smtClean="0">
                          <a:latin typeface="Cambria Math"/>
                        </a:rPr>
                        <m:t>≤</m:t>
                      </m:r>
                      <m:f>
                        <m:fPr>
                          <m:ctrlPr>
                            <a:rPr lang="en-US" sz="2400" b="0" i="1" dirty="0" smtClean="0">
                              <a:latin typeface="Cambria Math"/>
                            </a:rPr>
                          </m:ctrlPr>
                        </m:fPr>
                        <m:num>
                          <m:r>
                            <a:rPr lang="en-US" sz="2400" b="0" i="1" dirty="0" smtClean="0">
                              <a:latin typeface="Cambria Math"/>
                            </a:rPr>
                            <m:t>1 −</m:t>
                          </m:r>
                          <m:r>
                            <a:rPr lang="en-US" sz="2400" b="1" i="1" dirty="0" smtClean="0">
                              <a:latin typeface="Cambria Math"/>
                            </a:rPr>
                            <m:t> </m:t>
                          </m:r>
                          <m:r>
                            <a:rPr lang="en-US" sz="2400" b="1" i="1" dirty="0" smtClean="0">
                              <a:solidFill>
                                <a:srgbClr val="00B050"/>
                              </a:solidFill>
                              <a:latin typeface="Cambria Math"/>
                            </a:rPr>
                            <m:t>𝝁</m:t>
                          </m:r>
                        </m:num>
                        <m:den>
                          <m:r>
                            <a:rPr lang="en-US" sz="2400" b="0" i="1" dirty="0" smtClean="0">
                              <a:latin typeface="Cambria Math"/>
                            </a:rPr>
                            <m:t>1 −</m:t>
                          </m:r>
                          <m:r>
                            <a:rPr lang="en-US" sz="2400" b="0" i="1" dirty="0" smtClean="0">
                              <a:latin typeface="Cambria Math"/>
                            </a:rPr>
                            <m:t>𝑐</m:t>
                          </m:r>
                          <m:r>
                            <a:rPr lang="en-US" sz="2400" b="0" i="1" dirty="0" smtClean="0">
                              <a:latin typeface="Cambria Math"/>
                            </a:rPr>
                            <m:t> </m:t>
                          </m:r>
                          <m:r>
                            <a:rPr lang="en-US" sz="2400" b="1" i="1" dirty="0" smtClean="0">
                              <a:solidFill>
                                <a:srgbClr val="00B050"/>
                              </a:solidFill>
                              <a:latin typeface="Cambria Math"/>
                            </a:rPr>
                            <m:t>𝝁</m:t>
                          </m:r>
                        </m:den>
                      </m:f>
                      <m:r>
                        <a:rPr lang="en-US" sz="2400" b="0" i="1" dirty="0" smtClean="0">
                          <a:latin typeface="Cambria Math"/>
                        </a:rPr>
                        <m:t>⇒</m:t>
                      </m:r>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e>
                          </m:d>
                        </m:e>
                      </m:func>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2 −</m:t>
                          </m:r>
                          <m:r>
                            <a:rPr lang="en-US" sz="2400" b="1" i="1" dirty="0" smtClean="0">
                              <a:solidFill>
                                <a:srgbClr val="00B050"/>
                              </a:solidFill>
                              <a:latin typeface="Cambria Math"/>
                            </a:rPr>
                            <m:t>𝝁</m:t>
                          </m:r>
                        </m:den>
                      </m:f>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oMath>
                  </m:oMathPara>
                </a14:m>
                <a:endParaRPr lang="en-US" sz="2400" dirty="0" smtClean="0"/>
              </a:p>
              <a:p>
                <a14:m>
                  <m:oMath xmlns:m="http://schemas.openxmlformats.org/officeDocument/2006/math">
                    <m:func>
                      <m:funcPr>
                        <m:ctrlPr>
                          <a:rPr lang="en-US" sz="2800" b="0" i="1" smtClean="0">
                            <a:latin typeface="Cambria Math"/>
                          </a:rPr>
                        </m:ctrlPr>
                      </m:funcPr>
                      <m:fName>
                        <m:r>
                          <m:rPr>
                            <m:sty m:val="p"/>
                          </m:rPr>
                          <a:rPr lang="en-US" sz="2800" b="0" i="0" smtClean="0">
                            <a:latin typeface="Cambria Math"/>
                          </a:rPr>
                          <m:t>Pr</m:t>
                        </m:r>
                      </m:fName>
                      <m:e>
                        <m:d>
                          <m:dPr>
                            <m:begChr m:val="["/>
                            <m:endChr m:val="]"/>
                            <m:ctrlPr>
                              <a:rPr lang="en-US" sz="2800" b="0" i="1" smtClean="0">
                                <a:latin typeface="Cambria Math"/>
                              </a:rPr>
                            </m:ctrlPr>
                          </m:dPr>
                          <m:e>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smtClean="0">
                                    <a:latin typeface="Cambria Math"/>
                                  </a:rPr>
                                  <m:t>𝟒</m:t>
                                </m:r>
                                <m:r>
                                  <a:rPr lang="en-US" sz="2800" b="1" i="1">
                                    <a:solidFill>
                                      <a:srgbClr val="FF0000"/>
                                    </a:solidFill>
                                    <a:latin typeface="Cambria Math"/>
                                  </a:rPr>
                                  <m:t>𝒅</m:t>
                                </m:r>
                              </m:den>
                            </m:f>
                          </m:e>
                        </m:d>
                      </m:e>
                    </m:func>
                    <m:r>
                      <a:rPr lang="en-US" sz="2800" b="0" i="1" smtClean="0">
                        <a:solidFill>
                          <a:schemeClr val="tx1"/>
                        </a:solidFill>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a:latin typeface="Cambria Math"/>
                          </a:rPr>
                          <m:t>𝟒</m:t>
                        </m:r>
                        <m:r>
                          <a:rPr lang="en-US" sz="2800" b="1" i="1">
                            <a:solidFill>
                              <a:srgbClr val="FF0000"/>
                            </a:solidFill>
                            <a:latin typeface="Cambria Math"/>
                          </a:rPr>
                          <m:t>𝒅</m:t>
                        </m:r>
                      </m:den>
                    </m:f>
                    <m:r>
                      <a:rPr lang="en-US" sz="2800" b="1" i="1" smtClean="0">
                        <a:solidFill>
                          <a:schemeClr val="tx1"/>
                        </a:solidFill>
                        <a:latin typeface="Cambria Math"/>
                      </a:rPr>
                      <m:t>⇒</m:t>
                    </m:r>
                    <m:r>
                      <a:rPr lang="en-US" sz="2800" b="0" i="1" smtClean="0">
                        <a:solidFill>
                          <a:schemeClr val="tx1"/>
                        </a:solidFill>
                        <a:latin typeface="Cambria Math"/>
                      </a:rPr>
                      <m:t>𝑂</m:t>
                    </m:r>
                    <m:d>
                      <m:dPr>
                        <m:ctrlPr>
                          <a:rPr lang="en-US" sz="2800" b="1" i="1" smtClean="0">
                            <a:solidFill>
                              <a:schemeClr val="tx1"/>
                            </a:solidFill>
                            <a:latin typeface="Cambria Math"/>
                          </a:rPr>
                        </m:ctrlPr>
                      </m:dPr>
                      <m:e>
                        <m:f>
                          <m:fPr>
                            <m:ctrlPr>
                              <a:rPr lang="en-US" sz="2800" b="1" i="1" smtClean="0">
                                <a:solidFill>
                                  <a:schemeClr val="tx1"/>
                                </a:solidFill>
                                <a:latin typeface="Cambria Math"/>
                              </a:rPr>
                            </m:ctrlPr>
                          </m:fPr>
                          <m:num>
                            <m:sSup>
                              <m:sSupPr>
                                <m:ctrlPr>
                                  <a:rPr lang="en-US" sz="2800" b="1" i="1" smtClean="0">
                                    <a:solidFill>
                                      <a:schemeClr val="tx1"/>
                                    </a:solidFill>
                                    <a:latin typeface="Cambria Math"/>
                                  </a:rPr>
                                </m:ctrlPr>
                              </m:sSupPr>
                              <m:e>
                                <m:r>
                                  <a:rPr lang="en-US" sz="2800" b="1" i="1" smtClean="0">
                                    <a:solidFill>
                                      <a:srgbClr val="FF0000"/>
                                    </a:solidFill>
                                    <a:latin typeface="Cambria Math"/>
                                  </a:rPr>
                                  <m:t>𝒅</m:t>
                                </m:r>
                              </m:e>
                              <m:sup>
                                <m:r>
                                  <a:rPr lang="en-US" sz="2800" b="1" i="1" smtClean="0">
                                    <a:solidFill>
                                      <a:schemeClr val="tx1"/>
                                    </a:solidFill>
                                    <a:latin typeface="Cambria Math"/>
                                  </a:rPr>
                                  <m:t>𝟐</m:t>
                                </m:r>
                              </m:sup>
                            </m:sSup>
                          </m:num>
                          <m:den>
                            <m:sSup>
                              <m:sSupPr>
                                <m:ctrlPr>
                                  <a:rPr lang="en-US" sz="2800" b="1" i="1" smtClean="0">
                                    <a:solidFill>
                                      <a:schemeClr val="tx1"/>
                                    </a:solidFill>
                                    <a:latin typeface="Cambria Math"/>
                                  </a:rPr>
                                </m:ctrlPr>
                              </m:sSupPr>
                              <m:e>
                                <m:r>
                                  <a:rPr lang="en-US" sz="2800" b="1" i="1" smtClean="0">
                                    <a:solidFill>
                                      <a:schemeClr val="tx1"/>
                                    </a:solidFill>
                                    <a:latin typeface="Cambria Math"/>
                                  </a:rPr>
                                  <m:t>𝝐</m:t>
                                </m:r>
                              </m:e>
                              <m:sup>
                                <m:r>
                                  <a:rPr lang="en-US" sz="2800" b="1" i="1" smtClean="0">
                                    <a:solidFill>
                                      <a:schemeClr val="tx1"/>
                                    </a:solidFill>
                                    <a:latin typeface="Cambria Math"/>
                                  </a:rPr>
                                  <m:t>𝟐</m:t>
                                </m:r>
                              </m:sup>
                            </m:sSup>
                          </m:den>
                        </m:f>
                      </m:e>
                    </m:d>
                  </m:oMath>
                </a14:m>
                <a:r>
                  <a:rPr lang="en-US" sz="2800" dirty="0" smtClean="0"/>
                  <a:t>-test</a:t>
                </a:r>
              </a:p>
              <a:p>
                <a:r>
                  <a:rPr lang="en-US" sz="2800" dirty="0" smtClean="0">
                    <a:solidFill>
                      <a:srgbClr val="0070C0"/>
                    </a:solidFill>
                  </a:rPr>
                  <a:t>[</a:t>
                </a:r>
                <a:r>
                  <a:rPr lang="en-US" sz="2800" dirty="0" err="1" smtClean="0">
                    <a:solidFill>
                      <a:srgbClr val="0070C0"/>
                    </a:solidFill>
                  </a:rPr>
                  <a:t>Dodis</a:t>
                </a:r>
                <a:r>
                  <a:rPr lang="en-US" sz="2800" dirty="0" smtClean="0">
                    <a:solidFill>
                      <a:srgbClr val="0070C0"/>
                    </a:solidFill>
                  </a:rPr>
                  <a:t> et al.]</a:t>
                </a:r>
                <a:r>
                  <a:rPr lang="en-US" sz="2800" dirty="0" smtClean="0"/>
                  <a:t> </a:t>
                </a:r>
                <a14:m>
                  <m:oMath xmlns:m="http://schemas.openxmlformats.org/officeDocument/2006/math">
                    <m:r>
                      <a:rPr lang="en-US" sz="2800" b="0" i="1" smtClean="0">
                        <a:latin typeface="Cambria Math"/>
                      </a:rPr>
                      <m:t>𝑂</m:t>
                    </m:r>
                    <m:d>
                      <m:dPr>
                        <m:ctrlPr>
                          <a:rPr lang="en-US" sz="2800" b="0" i="1" smtClean="0">
                            <a:latin typeface="Cambria Math"/>
                          </a:rPr>
                        </m:ctrlPr>
                      </m:dPr>
                      <m:e>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sSup>
                          <m:sSupPr>
                            <m:ctrlPr>
                              <a:rPr lang="en-US" sz="2800" b="0" i="1" smtClean="0">
                                <a:latin typeface="Cambria Math"/>
                              </a:rPr>
                            </m:ctrlPr>
                          </m:sSupPr>
                          <m:e>
                            <m:r>
                              <m:rPr>
                                <m:sty m:val="p"/>
                              </m:rPr>
                              <a:rPr lang="en-US" sz="2800" b="0" i="0" smtClean="0">
                                <a:latin typeface="Cambria Math"/>
                              </a:rPr>
                              <m:t>log</m:t>
                            </m:r>
                          </m:e>
                          <m:sup>
                            <m:r>
                              <a:rPr lang="en-US" sz="2800" b="0" i="1" smtClean="0">
                                <a:latin typeface="Cambria Math"/>
                              </a:rPr>
                              <m:t>2</m:t>
                            </m:r>
                          </m:sup>
                        </m:sSup>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e>
                    </m:d>
                  </m:oMath>
                </a14:m>
                <a:r>
                  <a:rPr lang="en-US" sz="2800" dirty="0" smtClean="0"/>
                  <a:t> via “Levin’s economical work investment strategy” (used in other papers for testing connectedness of a graph, properties of images, etc.)</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5400"/>
              </a:xfrm>
              <a:blipFill rotWithShape="1">
                <a:blip r:embed="rId3"/>
                <a:stretch>
                  <a:fillRect l="-1081" t="-1075"/>
                </a:stretch>
              </a:blipFill>
            </p:spPr>
            <p:txBody>
              <a:bodyPr/>
              <a:lstStyle/>
              <a:p>
                <a:r>
                  <a:rPr lang="en-US">
                    <a:noFill/>
                  </a:rPr>
                  <a:t> </a:t>
                </a:r>
              </a:p>
            </p:txBody>
          </p:sp>
        </mc:Fallback>
      </mc:AlternateContent>
    </p:spTree>
    <p:extLst>
      <p:ext uri="{BB962C8B-B14F-4D97-AF65-F5344CB8AC3E}">
        <p14:creationId xmlns:p14="http://schemas.microsoft.com/office/powerpoint/2010/main" val="398406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8686800" cy="4525963"/>
              </a:xfrm>
            </p:spPr>
            <p:txBody>
              <a:bodyPr>
                <a:normAutofit/>
              </a:bodyPr>
              <a:lstStyle/>
              <a:p>
                <a:r>
                  <a:rPr lang="en-US" sz="2400" dirty="0" smtClean="0"/>
                  <a:t>“Discretized Inverse </a:t>
                </a:r>
                <a:r>
                  <a:rPr lang="en-US" sz="2400" dirty="0"/>
                  <a:t>Markov</a:t>
                </a:r>
                <a:r>
                  <a:rPr lang="en-US" sz="2400" dirty="0" smtClean="0"/>
                  <a:t>” </a:t>
                </a:r>
              </a:p>
              <a:p>
                <a:pPr marL="0" indent="0">
                  <a:buNone/>
                </a:pPr>
                <a:r>
                  <a:rPr lang="en-US" sz="2400" dirty="0" smtClean="0"/>
                  <a:t>For </a:t>
                </a:r>
                <a14:m>
                  <m:oMath xmlns:m="http://schemas.openxmlformats.org/officeDocument/2006/math">
                    <m:r>
                      <m:rPr>
                        <m:sty m:val="p"/>
                      </m:rPr>
                      <a:rPr lang="en-US" sz="2400">
                        <a:latin typeface="Cambria Math"/>
                      </a:rPr>
                      <m:t>r</m:t>
                    </m:r>
                    <m:r>
                      <a:rPr lang="en-US" sz="2400">
                        <a:latin typeface="Cambria Math"/>
                      </a:rPr>
                      <m:t>.</m:t>
                    </m:r>
                    <m:r>
                      <m:rPr>
                        <m:sty m:val="p"/>
                      </m:rPr>
                      <a:rPr lang="en-US" sz="2400">
                        <a:latin typeface="Cambria Math"/>
                      </a:rPr>
                      <m:t>v</m:t>
                    </m:r>
                    <m:r>
                      <a:rPr lang="en-US" sz="2400">
                        <a:latin typeface="Cambria Math"/>
                      </a:rPr>
                      <m:t>. </m:t>
                    </m:r>
                    <m:r>
                      <a:rPr lang="en-US" sz="2400" b="1" i="1">
                        <a:latin typeface="Cambria Math"/>
                      </a:rPr>
                      <m:t>𝑿</m:t>
                    </m:r>
                    <m:r>
                      <a:rPr lang="en-US" sz="2400" i="1">
                        <a:latin typeface="Cambria Math"/>
                      </a:rPr>
                      <m:t>∈</m:t>
                    </m:r>
                    <m:d>
                      <m:dPr>
                        <m:begChr m:val="["/>
                        <m:endChr m:val="]"/>
                        <m:ctrlPr>
                          <a:rPr lang="en-US" sz="2400" i="1">
                            <a:latin typeface="Cambria Math"/>
                          </a:rPr>
                        </m:ctrlPr>
                      </m:dPr>
                      <m:e>
                        <m:r>
                          <a:rPr lang="en-US" sz="2400" i="1">
                            <a:latin typeface="Cambria Math"/>
                          </a:rPr>
                          <m:t>0,1</m:t>
                        </m:r>
                      </m:e>
                    </m:d>
                  </m:oMath>
                </a14:m>
                <a:r>
                  <a:rPr lang="en-US" sz="2400" dirty="0"/>
                  <a:t> with </a:t>
                </a:r>
                <a14:m>
                  <m:oMath xmlns:m="http://schemas.openxmlformats.org/officeDocument/2006/math">
                    <m:r>
                      <m:rPr>
                        <m:sty m:val="p"/>
                      </m:rPr>
                      <a:rPr lang="en-US" sz="2400">
                        <a:latin typeface="Cambria Math"/>
                      </a:rPr>
                      <m:t>E</m:t>
                    </m:r>
                    <m:d>
                      <m:dPr>
                        <m:begChr m:val="["/>
                        <m:endChr m:val="]"/>
                        <m:ctrlPr>
                          <a:rPr lang="en-US" sz="2400" i="1">
                            <a:latin typeface="Cambria Math"/>
                          </a:rPr>
                        </m:ctrlPr>
                      </m:dPr>
                      <m:e>
                        <m:r>
                          <a:rPr lang="en-US" sz="2400" b="1" i="1">
                            <a:latin typeface="Cambria Math"/>
                          </a:rPr>
                          <m:t>𝐗</m:t>
                        </m:r>
                      </m:e>
                    </m:d>
                    <m:r>
                      <a:rPr lang="en-US" sz="2400">
                        <a:latin typeface="Cambria Math"/>
                      </a:rPr>
                      <m:t>=</m:t>
                    </m:r>
                    <m:r>
                      <a:rPr lang="en-US" sz="2400" b="1" i="1" smtClean="0">
                        <a:solidFill>
                          <a:srgbClr val="00B050"/>
                        </a:solidFill>
                        <a:latin typeface="Cambria Math"/>
                      </a:rPr>
                      <m:t>𝝁</m:t>
                    </m:r>
                    <m:r>
                      <a:rPr lang="en-US" sz="2400" b="1" i="1" smtClean="0">
                        <a:solidFill>
                          <a:schemeClr val="tx1"/>
                        </a:solidFill>
                        <a:latin typeface="Cambria Math"/>
                      </a:rPr>
                      <m:t>≤</m:t>
                    </m:r>
                    <m:f>
                      <m:fPr>
                        <m:ctrlPr>
                          <a:rPr lang="en-US" sz="2400" i="1" smtClean="0">
                            <a:solidFill>
                              <a:schemeClr val="tx1"/>
                            </a:solidFill>
                            <a:latin typeface="Cambria Math"/>
                          </a:rPr>
                        </m:ctrlPr>
                      </m:fPr>
                      <m:num>
                        <m:r>
                          <a:rPr lang="en-US" sz="2400" b="0" i="1" smtClean="0">
                            <a:solidFill>
                              <a:schemeClr val="tx1"/>
                            </a:solidFill>
                            <a:latin typeface="Cambria Math"/>
                          </a:rPr>
                          <m:t>1</m:t>
                        </m:r>
                      </m:num>
                      <m:den>
                        <m:r>
                          <a:rPr lang="en-US" sz="2400" b="0" i="1" smtClean="0">
                            <a:solidFill>
                              <a:schemeClr val="tx1"/>
                            </a:solidFill>
                            <a:latin typeface="Cambria Math"/>
                          </a:rPr>
                          <m:t>2</m:t>
                        </m:r>
                      </m:den>
                    </m:f>
                  </m:oMath>
                </a14:m>
                <a:r>
                  <a:rPr lang="en-US" sz="2400" dirty="0"/>
                  <a:t> </a:t>
                </a:r>
                <a:r>
                  <a:rPr lang="en-US" sz="2400" dirty="0" smtClean="0"/>
                  <a:t>and </a:t>
                </a:r>
                <a14:m>
                  <m:oMath xmlns:m="http://schemas.openxmlformats.org/officeDocument/2006/math">
                    <m:r>
                      <a:rPr lang="en-US" sz="2400" b="1" i="1" dirty="0" smtClean="0">
                        <a:latin typeface="Cambria Math"/>
                      </a:rPr>
                      <m:t>𝒕</m:t>
                    </m:r>
                    <m:r>
                      <a:rPr lang="en-US" sz="2400" i="1" dirty="0" smtClean="0">
                        <a:latin typeface="Cambria Math"/>
                      </a:rPr>
                      <m:t>=</m:t>
                    </m:r>
                    <m:r>
                      <a:rPr lang="en-US" sz="2400" b="0" i="1" dirty="0" smtClean="0">
                        <a:latin typeface="Cambria Math"/>
                      </a:rPr>
                      <m:t>3</m:t>
                    </m:r>
                    <m:func>
                      <m:funcPr>
                        <m:ctrlPr>
                          <a:rPr lang="en-US" sz="2400" b="0" i="1" dirty="0" smtClean="0">
                            <a:latin typeface="Cambria Math"/>
                          </a:rPr>
                        </m:ctrlPr>
                      </m:funcPr>
                      <m:fName>
                        <m:r>
                          <m:rPr>
                            <m:sty m:val="p"/>
                          </m:rPr>
                          <a:rPr lang="en-US" sz="2400" b="0" i="0" dirty="0" smtClean="0">
                            <a:latin typeface="Cambria Math"/>
                          </a:rPr>
                          <m:t>log</m:t>
                        </m:r>
                      </m:fName>
                      <m:e>
                        <m:r>
                          <a:rPr lang="en-US" sz="2400" b="0" i="1" dirty="0" smtClean="0">
                            <a:latin typeface="Cambria Math"/>
                          </a:rPr>
                          <m:t>1/</m:t>
                        </m:r>
                        <m:r>
                          <a:rPr lang="en-US" sz="2400" b="1" i="1" dirty="0" smtClean="0">
                            <a:solidFill>
                              <a:srgbClr val="00B050"/>
                            </a:solidFill>
                            <a:latin typeface="Cambria Math"/>
                          </a:rPr>
                          <m:t>𝝁</m:t>
                        </m:r>
                      </m:e>
                    </m:func>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1" i="1" smtClean="0">
                          <a:latin typeface="Cambria Math"/>
                        </a:rPr>
                        <m:t>𝒋</m:t>
                      </m:r>
                      <m:r>
                        <a:rPr lang="en-US" sz="2400" b="0" i="1" smtClean="0">
                          <a:latin typeface="Cambria Math"/>
                        </a:rPr>
                        <m:t>∈</m:t>
                      </m:r>
                      <m:d>
                        <m:dPr>
                          <m:begChr m:val="["/>
                          <m:endChr m:val="]"/>
                          <m:ctrlPr>
                            <a:rPr lang="en-US" sz="2400" b="0" i="1" smtClean="0">
                              <a:latin typeface="Cambria Math"/>
                            </a:rPr>
                          </m:ctrlPr>
                        </m:dPr>
                        <m:e>
                          <m:r>
                            <a:rPr lang="en-US" sz="2400" b="1" i="1" smtClean="0">
                              <a:latin typeface="Cambria Math"/>
                            </a:rPr>
                            <m:t>𝒕</m:t>
                          </m:r>
                        </m:e>
                      </m:d>
                      <m:r>
                        <a:rPr lang="en-US" sz="2400" b="0" i="1" smtClean="0">
                          <a:latin typeface="Cambria Math"/>
                        </a:rPr>
                        <m:t>:</m:t>
                      </m:r>
                      <m:func>
                        <m:funcPr>
                          <m:ctrlPr>
                            <a:rPr lang="en-US" sz="2400" b="0" i="1" smtClean="0">
                              <a:latin typeface="Cambria Math"/>
                            </a:rPr>
                          </m:ctrlPr>
                        </m:funcPr>
                        <m:fName>
                          <m:r>
                            <a:rPr lang="en-US" sz="2400" b="0" i="1" smtClean="0">
                              <a:latin typeface="Cambria Math"/>
                            </a:rPr>
                            <m:t> </m:t>
                          </m:r>
                          <m:r>
                            <m:rPr>
                              <m:sty m:val="p"/>
                            </m:rPr>
                            <a:rPr lang="en-US" sz="2400" b="0" i="0" smtClean="0">
                              <a:latin typeface="Cambria Math"/>
                            </a:rPr>
                            <m:t>Pr</m:t>
                          </m:r>
                        </m:fName>
                        <m:e>
                          <m:d>
                            <m:dPr>
                              <m:begChr m:val="["/>
                              <m:endChr m:val="]"/>
                              <m:ctrlPr>
                                <a:rPr lang="en-US" sz="2400" b="0" i="1" smtClean="0">
                                  <a:latin typeface="Cambria Math"/>
                                </a:rPr>
                              </m:ctrlPr>
                            </m:dPr>
                            <m:e>
                              <m:r>
                                <a:rPr lang="en-US" sz="2400" b="1" i="1" smtClean="0">
                                  <a:latin typeface="Cambria Math"/>
                                </a:rPr>
                                <m:t>𝑿</m:t>
                              </m:r>
                              <m:r>
                                <a:rPr lang="en-US" sz="2400" b="0" i="1" smtClean="0">
                                  <a:latin typeface="Cambria Math"/>
                                </a:rPr>
                                <m:t>≥</m:t>
                              </m:r>
                              <m:sSup>
                                <m:sSupPr>
                                  <m:ctrlPr>
                                    <a:rPr lang="en-US" sz="2400" b="0" i="1" smtClean="0">
                                      <a:latin typeface="Cambria Math"/>
                                    </a:rPr>
                                  </m:ctrlPr>
                                </m:sSupPr>
                                <m:e>
                                  <m:r>
                                    <a:rPr lang="en-US" sz="2400" b="0" i="1" smtClean="0">
                                      <a:latin typeface="Cambria Math"/>
                                    </a:rPr>
                                    <m:t>2</m:t>
                                  </m:r>
                                </m:e>
                                <m:sup>
                                  <m:r>
                                    <a:rPr lang="en-US" sz="2400" b="0" i="1" smtClean="0">
                                      <a:latin typeface="Cambria Math"/>
                                    </a:rPr>
                                    <m:t>−</m:t>
                                  </m:r>
                                  <m:r>
                                    <a:rPr lang="en-US" sz="2400" b="1" i="1" smtClean="0">
                                      <a:latin typeface="Cambria Math"/>
                                    </a:rPr>
                                    <m:t>𝒋</m:t>
                                  </m:r>
                                </m:sup>
                              </m:sSup>
                            </m:e>
                          </m:d>
                        </m:e>
                      </m:func>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2</m:t>
                              </m:r>
                            </m:e>
                            <m:sup>
                              <m:r>
                                <a:rPr lang="en-US" sz="2400" b="1" i="1" smtClean="0">
                                  <a:latin typeface="Cambria Math"/>
                                </a:rPr>
                                <m:t>𝒋</m:t>
                              </m:r>
                            </m:sup>
                          </m:sSup>
                          <m:r>
                            <a:rPr lang="en-US" sz="2400" b="1" i="1" smtClean="0">
                              <a:solidFill>
                                <a:srgbClr val="00B050"/>
                              </a:solidFill>
                              <a:latin typeface="Cambria Math"/>
                            </a:rPr>
                            <m:t>𝝁</m:t>
                          </m:r>
                        </m:num>
                        <m:den>
                          <m:r>
                            <a:rPr lang="en-US" sz="2400" b="0" i="1" smtClean="0">
                              <a:latin typeface="Cambria Math"/>
                            </a:rPr>
                            <m:t>4</m:t>
                          </m:r>
                        </m:den>
                      </m:f>
                    </m:oMath>
                  </m:oMathPara>
                </a14:m>
                <a:endParaRPr lang="en-US" sz="2400" dirty="0" smtClean="0"/>
              </a:p>
              <a:p>
                <a:r>
                  <a:rPr lang="en-US" sz="2400" dirty="0" smtClean="0"/>
                  <a:t>For each </a:t>
                </a:r>
                <a14:m>
                  <m:oMath xmlns:m="http://schemas.openxmlformats.org/officeDocument/2006/math">
                    <m:r>
                      <a:rPr lang="en-US" sz="2400" b="1" i="1" smtClean="0">
                        <a:latin typeface="Cambria Math"/>
                      </a:rPr>
                      <m:t>𝒊</m:t>
                    </m:r>
                    <m:r>
                      <a:rPr lang="en-US" sz="2400" b="0" i="1" smtClean="0">
                        <a:latin typeface="Cambria Math"/>
                      </a:rPr>
                      <m:t>∈[</m:t>
                    </m:r>
                    <m:r>
                      <a:rPr lang="en-US" sz="2400" b="1" i="1" smtClean="0">
                        <a:latin typeface="Cambria Math"/>
                      </a:rPr>
                      <m:t>𝒕</m:t>
                    </m:r>
                    <m:r>
                      <a:rPr lang="en-US" sz="2400" b="0" i="1" smtClean="0">
                        <a:latin typeface="Cambria Math"/>
                      </a:rPr>
                      <m:t>]</m:t>
                    </m:r>
                  </m:oMath>
                </a14:m>
                <a:r>
                  <a:rPr lang="en-US" sz="2400" dirty="0" smtClean="0"/>
                  <a:t> pick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sSup>
                              <m:sSupPr>
                                <m:ctrlPr>
                                  <a:rPr lang="en-US" sz="2400" i="1">
                                    <a:latin typeface="Cambria Math"/>
                                  </a:rPr>
                                </m:ctrlPr>
                              </m:sSupPr>
                              <m:e>
                                <m:r>
                                  <a:rPr lang="en-US" sz="2400" i="1">
                                    <a:latin typeface="Cambria Math"/>
                                  </a:rPr>
                                  <m:t> 2</m:t>
                                </m:r>
                              </m:e>
                              <m:sup>
                                <m:r>
                                  <a:rPr lang="en-US" sz="2400" b="1" i="1" smtClean="0">
                                    <a:latin typeface="Cambria Math"/>
                                  </a:rPr>
                                  <m:t>𝒊</m:t>
                                </m:r>
                              </m:sup>
                            </m:sSup>
                          </m:den>
                        </m:f>
                      </m:e>
                    </m:d>
                  </m:oMath>
                </a14:m>
                <a:r>
                  <a:rPr lang="en-US" sz="2400" dirty="0" smtClean="0"/>
                  <a:t> samples of size </a:t>
                </a:r>
                <a14:m>
                  <m:oMath xmlns:m="http://schemas.openxmlformats.org/officeDocument/2006/math">
                    <m:r>
                      <a:rPr lang="en-US" sz="2400" i="1" dirty="0" smtClean="0">
                        <a:latin typeface="Cambria Math"/>
                      </a:rPr>
                      <m:t>𝑂</m:t>
                    </m:r>
                    <m:r>
                      <a:rPr lang="en-US" sz="2400" i="1" dirty="0" smtClean="0">
                        <a:latin typeface="Cambria Math"/>
                      </a:rPr>
                      <m:t>(</m:t>
                    </m:r>
                    <m:sSup>
                      <m:sSupPr>
                        <m:ctrlPr>
                          <a:rPr lang="en-US" sz="2400" i="1" dirty="0" smtClean="0">
                            <a:latin typeface="Cambria Math"/>
                          </a:rPr>
                        </m:ctrlPr>
                      </m:sSupPr>
                      <m:e>
                        <m:r>
                          <a:rPr lang="en-US" sz="2400" i="1" dirty="0" smtClean="0">
                            <a:latin typeface="Cambria Math"/>
                          </a:rPr>
                          <m:t>2</m:t>
                        </m:r>
                      </m:e>
                      <m:sup>
                        <m:r>
                          <a:rPr lang="en-US" sz="2400" b="1" i="1" dirty="0" smtClean="0">
                            <a:latin typeface="Cambria Math"/>
                          </a:rPr>
                          <m:t>𝒊</m:t>
                        </m:r>
                      </m:sup>
                    </m:sSup>
                    <m:r>
                      <a:rPr lang="en-US" sz="2400" i="1" dirty="0" smtClean="0">
                        <a:latin typeface="Cambria Math"/>
                      </a:rPr>
                      <m:t>)</m:t>
                    </m:r>
                  </m:oMath>
                </a14:m>
                <a:r>
                  <a:rPr lang="en-US" sz="2400" dirty="0" smtClean="0"/>
                  <a:t> =&gt; complexity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m:rPr>
                                <m:lit/>
                              </m:rPr>
                              <a:rPr lang="en-US" sz="2400" b="0" i="1" smtClean="0">
                                <a:solidFill>
                                  <a:srgbClr val="00B050"/>
                                </a:solidFill>
                                <a:latin typeface="Cambria Math"/>
                              </a:rPr>
                              <m:t> </m:t>
                            </m:r>
                            <m:r>
                              <a:rPr lang="en-US" sz="2400" b="1" i="1" smtClean="0">
                                <a:solidFill>
                                  <a:srgbClr val="00B050"/>
                                </a:solidFill>
                                <a:latin typeface="Cambria Math"/>
                              </a:rPr>
                              <m:t>𝝁</m:t>
                            </m:r>
                          </m:den>
                        </m:f>
                        <m:r>
                          <m:rPr>
                            <m:sty m:val="p"/>
                          </m:rPr>
                          <a:rPr lang="en-US" sz="2400" b="0" i="1" smtClean="0">
                            <a:latin typeface="Cambria Math"/>
                          </a:rPr>
                          <m:t>log</m:t>
                        </m:r>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den>
                        </m:f>
                      </m:e>
                    </m:d>
                  </m:oMath>
                </a14:m>
                <a:endParaRPr lang="en-US" sz="2400" b="0" i="1" dirty="0" smtClean="0">
                  <a:latin typeface="Cambria Math"/>
                </a:endParaRPr>
              </a:p>
              <a:p>
                <a:r>
                  <a:rPr lang="en-US" sz="2400" b="0" dirty="0" smtClean="0">
                    <a:latin typeface="Cambria Math"/>
                  </a:rPr>
                  <a:t>For the good bucket </a:t>
                </a:r>
                <a:r>
                  <a:rPr lang="en-US" sz="2400" b="1" dirty="0" smtClean="0">
                    <a:latin typeface="Cambria Math"/>
                  </a:rPr>
                  <a:t>j </a:t>
                </a:r>
                <a:r>
                  <a:rPr lang="en-US" sz="2400" dirty="0" smtClean="0">
                    <a:latin typeface="Cambria Math"/>
                  </a:rPr>
                  <a:t>the test rejects with constant probability</a:t>
                </a:r>
                <a:endParaRPr lang="en-US" sz="2400" b="1" dirty="0" smtClean="0">
                  <a:latin typeface="Cambria Math"/>
                </a:endParaRPr>
              </a:p>
              <a:p>
                <a14:m>
                  <m:oMath xmlns:m="http://schemas.openxmlformats.org/officeDocument/2006/math">
                    <m:r>
                      <a:rPr lang="en-US" sz="2400" b="1" i="1">
                        <a:solidFill>
                          <a:srgbClr val="00B050"/>
                        </a:solidFill>
                        <a:latin typeface="Cambria Math"/>
                      </a:rPr>
                      <m:t>𝝁</m:t>
                    </m:r>
                    <m:r>
                      <a:rPr lang="en-US" sz="2400" b="0" i="1" smtClean="0">
                        <a:solidFill>
                          <a:schemeClr val="tx1"/>
                        </a:solidFill>
                        <a:latin typeface="Cambria Math"/>
                      </a:rPr>
                      <m:t>=</m:t>
                    </m:r>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a14:m>
                <a:r>
                  <a:rPr lang="en-US" sz="2400" dirty="0" smtClean="0"/>
                  <a:t> =&gt; </a:t>
                </a:r>
                <a14:m>
                  <m:oMath xmlns:m="http://schemas.openxmlformats.org/officeDocument/2006/math">
                    <m:r>
                      <a:rPr lang="en-US" sz="2400" i="1">
                        <a:latin typeface="Cambria Math"/>
                      </a:rPr>
                      <m:t>𝑂</m:t>
                    </m:r>
                    <m:d>
                      <m:dPr>
                        <m:ctrlPr>
                          <a:rPr lang="en-US" sz="2400" i="1">
                            <a:latin typeface="Cambria Math"/>
                          </a:rPr>
                        </m:ctrlPr>
                      </m:dPr>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e>
                        </m:func>
                      </m:e>
                    </m:d>
                  </m:oMath>
                </a14:m>
                <a:r>
                  <a:rPr lang="en-US" sz="2400" dirty="0" smtClean="0"/>
                  <a:t>-test</a:t>
                </a: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8686800" cy="4525963"/>
              </a:xfrm>
              <a:blipFill rotWithShape="1">
                <a:blip r:embed="rId3"/>
                <a:stretch>
                  <a:fillRect l="-1053" t="-1078" r="-491"/>
                </a:stretch>
              </a:blipFill>
            </p:spPr>
            <p:txBody>
              <a:bodyPr/>
              <a:lstStyle/>
              <a:p>
                <a:r>
                  <a:rPr lang="en-US">
                    <a:noFill/>
                  </a:rPr>
                  <a:t> </a:t>
                </a:r>
              </a:p>
            </p:txBody>
          </p:sp>
        </mc:Fallback>
      </mc:AlternateContent>
      <p:sp>
        <p:nvSpPr>
          <p:cNvPr id="4" name="Rectangle 3"/>
          <p:cNvSpPr/>
          <p:nvPr/>
        </p:nvSpPr>
        <p:spPr>
          <a:xfrm>
            <a:off x="304800" y="2133600"/>
            <a:ext cx="77724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5852" cy="914400"/>
          </a:xfrm>
        </p:spPr>
        <p:txBody>
          <a:bodyPr>
            <a:normAutofit/>
          </a:bodyPr>
          <a:lstStyle/>
          <a:p>
            <a:r>
              <a:rPr lang="en-US" sz="3600" dirty="0" smtClean="0">
                <a:solidFill>
                  <a:srgbClr val="0070C0"/>
                </a:solidFill>
              </a:rPr>
              <a:t>Distance Approximation and Tolerant Testing</a:t>
            </a:r>
            <a:endParaRPr lang="en-US" sz="3600" dirty="0">
              <a:solidFill>
                <a:srgbClr val="0070C0"/>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910876559"/>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𝑓</m:t>
                                </m:r>
                              </m:oMath>
                            </m:oMathPara>
                          </a14:m>
                          <a:endParaRPr lang="en-US" sz="1050" dirty="0"/>
                        </a:p>
                      </a:txBody>
                      <a:tcPr/>
                    </a:tc>
                    <a:tc>
                      <a:txBody>
                        <a:bodyPr/>
                        <a:lstStyle/>
                        <a:p>
                          <a:pPr algn="ctr"/>
                          <a14:m>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a:rPr>
                                    <m:t>0</m:t>
                                  </m:r>
                                </m:sub>
                              </m:sSub>
                            </m:oMath>
                          </a14:m>
                          <a:r>
                            <a:rPr lang="en-US" sz="2800" b="0" dirty="0" smtClean="0">
                              <a:solidFill>
                                <a:schemeClr val="tx1"/>
                              </a:solidFill>
                            </a:rPr>
                            <a:t> </a:t>
                          </a:r>
                          <a:endParaRPr lang="en-US" sz="2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panose="02040503050406030204" pitchFamily="18" charset="0"/>
                                      </a:rPr>
                                      <m:t>1</m:t>
                                    </m:r>
                                  </m:sub>
                                </m:sSub>
                              </m:oMath>
                            </m:oMathPara>
                          </a14:m>
                          <a:endParaRPr lang="en-US" sz="3200" dirty="0"/>
                        </a:p>
                      </a:txBody>
                      <a:tcPr/>
                    </a:tc>
                  </a:tr>
                  <a:tr h="1399363">
                    <a:tc>
                      <a:txBody>
                        <a:bodyPr/>
                        <a:lstStyle/>
                        <a:p>
                          <a:pPr/>
                          <a14:m>
                            <m:oMathPara xmlns:m="http://schemas.openxmlformats.org/officeDocument/2006/math">
                              <m:oMathParaPr>
                                <m:jc m:val="left"/>
                              </m:oMathParaPr>
                              <m:oMath xmlns:m="http://schemas.openxmlformats.org/officeDocument/2006/math">
                                <m:d>
                                  <m:dPr>
                                    <m:begChr m:val="["/>
                                    <m:endChr m:val="]"/>
                                    <m:ctrlPr>
                                      <a:rPr kumimoji="0" lang="en-US" sz="2800" b="0" i="1" u="none" strike="noStrike" kern="1200" cap="none" spc="0" normalizeH="0" baseline="0" noProof="0" dirty="0" smtClean="0">
                                        <a:ln>
                                          <a:noFill/>
                                        </a:ln>
                                        <a:solidFill>
                                          <a:srgbClr val="000000"/>
                                        </a:solidFill>
                                        <a:effectLst/>
                                        <a:uLnTx/>
                                        <a:uFillTx/>
                                        <a:latin typeface="Cambria Math"/>
                                        <a:ea typeface="+mn-ea"/>
                                        <a:cs typeface="+mn-cs"/>
                                      </a:rPr>
                                    </m:ctrlPr>
                                  </m:dPr>
                                  <m:e>
                                    <m:r>
                                      <a:rPr kumimoji="0" lang="en-US" sz="2800" b="1" i="1" u="none" strike="noStrike" kern="1200" cap="none" spc="0" normalizeH="0" baseline="0" noProof="0" dirty="0" smtClean="0">
                                        <a:ln>
                                          <a:noFill/>
                                        </a:ln>
                                        <a:solidFill>
                                          <a:srgbClr val="0070C0"/>
                                        </a:solidFill>
                                        <a:effectLst/>
                                        <a:uLnTx/>
                                        <a:uFillTx/>
                                        <a:latin typeface="Cambria Math" panose="02040503050406030204" pitchFamily="18" charset="0"/>
                                        <a:ea typeface="+mn-ea"/>
                                        <a:cs typeface="+mn-cs"/>
                                      </a:rPr>
                                      <m:t>𝒏</m:t>
                                    </m:r>
                                  </m:e>
                                </m:d>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→[0,1]</m:t>
                                </m:r>
                              </m:oMath>
                            </m:oMathPara>
                          </a14:m>
                          <a:endParaRPr lang="en-US" sz="1800" dirty="0" smtClean="0"/>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2400" b="0" i="1" u="none" strike="noStrike" kern="1200" cap="none" spc="0" normalizeH="0" baseline="0" noProof="0" smtClean="0">
                                        <a:ln>
                                          <a:noFill/>
                                        </a:ln>
                                        <a:solidFill>
                                          <a:schemeClr val="tx1"/>
                                        </a:solidFill>
                                        <a:effectLst/>
                                        <a:uLnTx/>
                                        <a:uFillTx/>
                                        <a:latin typeface="Cambria Math"/>
                                        <a:ea typeface="+mn-ea"/>
                                        <a:cs typeface="+mn-cs"/>
                                      </a:rPr>
                                    </m:ctrlPr>
                                  </m:funcPr>
                                  <m:fName>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polylog</m:t>
                                    </m:r>
                                  </m:fName>
                                  <m:e>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𝒏</m:t>
                                    </m:r>
                                  </m:e>
                                </m:func>
                                <m:r>
                                  <a:rPr kumimoji="0" lang="en-US" sz="2400" b="0" i="1"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m:t>
                                </m:r>
                                <m:sSup>
                                  <m:sSup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sSupPr>
                                  <m:e>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fPr>
                                          <m:num>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num>
                                          <m:den>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den>
                                        </m:f>
                                      </m:e>
                                    </m:d>
                                  </m:e>
                                  <m:sup>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𝑶</m:t>
                                    </m:r>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e>
                                    </m:d>
                                  </m:sup>
                                </m:sSup>
                              </m:oMath>
                            </m:oMathPara>
                          </a14:m>
                          <a:endParaRPr lang="en-US" sz="2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[Saks </a:t>
                          </a:r>
                          <a:r>
                            <a:rPr lang="en-US" sz="1800" dirty="0" err="1" smtClean="0">
                              <a:solidFill>
                                <a:schemeClr val="tx1"/>
                              </a:solidFill>
                            </a:rPr>
                            <a:t>Seshadhri</a:t>
                          </a:r>
                          <a:r>
                            <a:rPr lang="en-US" sz="1800" dirty="0" smtClean="0">
                              <a:solidFill>
                                <a:schemeClr val="tx1"/>
                              </a:solidFill>
                            </a:rPr>
                            <a:t> 10]</a:t>
                          </a:r>
                          <a:endParaRPr lang="en-US" sz="160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Θ</m:t>
                                </m:r>
                                <m:d>
                                  <m:dPr>
                                    <m:ctrlPr>
                                      <a:rPr kumimoji="0" lang="en-US" sz="2400" b="0" i="1" u="none" strike="noStrike" kern="1200" cap="none" spc="0" normalizeH="0" baseline="0" noProof="0" smtClean="0">
                                        <a:ln>
                                          <a:noFill/>
                                        </a:ln>
                                        <a:solidFill>
                                          <a:srgbClr val="000000"/>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num>
                                      <m:den>
                                        <m:sSup>
                                          <m:sSup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𝜹</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sup>
                                        </m:sSup>
                                      </m:den>
                                    </m:f>
                                  </m:e>
                                </m:d>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endParaRPr lang="en-US" sz="2400"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875639414"/>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endParaRPr lang="en-US"/>
                        </a:p>
                      </a:txBody>
                      <a:tcPr>
                        <a:blipFill rotWithShape="1">
                          <a:blip r:embed="rId2"/>
                          <a:stretch>
                            <a:fillRect l="-324" r="-349838" b="-264368"/>
                          </a:stretch>
                        </a:blipFill>
                      </a:tcPr>
                    </a:tc>
                    <a:tc>
                      <a:txBody>
                        <a:bodyPr/>
                        <a:lstStyle/>
                        <a:p>
                          <a:endParaRPr lang="en-US"/>
                        </a:p>
                      </a:txBody>
                      <a:tcPr>
                        <a:blipFill rotWithShape="1">
                          <a:blip r:embed="rId2"/>
                          <a:stretch>
                            <a:fillRect l="-59730" r="-108285" b="-264368"/>
                          </a:stretch>
                        </a:blipFill>
                      </a:tcPr>
                    </a:tc>
                    <a:tc>
                      <a:txBody>
                        <a:bodyPr/>
                        <a:lstStyle/>
                        <a:p>
                          <a:endParaRPr lang="en-US"/>
                        </a:p>
                      </a:txBody>
                      <a:tcPr>
                        <a:blipFill rotWithShape="1">
                          <a:blip r:embed="rId2"/>
                          <a:stretch>
                            <a:fillRect l="-147772" r="-178" b="-264368"/>
                          </a:stretch>
                        </a:blipFill>
                      </a:tcPr>
                    </a:tc>
                  </a:tr>
                  <a:tr h="1399363">
                    <a:tc>
                      <a:txBody>
                        <a:bodyPr/>
                        <a:lstStyle/>
                        <a:p>
                          <a:endParaRPr lang="en-US"/>
                        </a:p>
                      </a:txBody>
                      <a:tcPr>
                        <a:blipFill rotWithShape="1">
                          <a:blip r:embed="rId2"/>
                          <a:stretch>
                            <a:fillRect l="-324" t="-37826" r="-349838"/>
                          </a:stretch>
                        </a:blipFill>
                      </a:tcPr>
                    </a:tc>
                    <a:tc>
                      <a:txBody>
                        <a:bodyPr/>
                        <a:lstStyle/>
                        <a:p>
                          <a:endParaRPr lang="en-US"/>
                        </a:p>
                      </a:txBody>
                      <a:tcPr>
                        <a:blipFill rotWithShape="1">
                          <a:blip r:embed="rId2"/>
                          <a:stretch>
                            <a:fillRect l="-59730" t="-37826" r="-108285"/>
                          </a:stretch>
                        </a:blipFill>
                      </a:tcPr>
                    </a:tc>
                    <a:tc>
                      <a:txBody>
                        <a:bodyPr/>
                        <a:lstStyle/>
                        <a:p>
                          <a:endParaRPr lang="en-US"/>
                        </a:p>
                      </a:txBody>
                      <a:tcPr>
                        <a:blipFill rotWithShape="1">
                          <a:blip r:embed="rId2"/>
                          <a:stretch>
                            <a:fillRect l="-147772" t="-37826" r="-17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53410817"/>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370840">
                    <a:tc>
                      <a:txBody>
                        <a:bodyPr/>
                        <a:lstStyle/>
                        <a:p>
                          <a:pPr algn="ctr"/>
                          <a:r>
                            <a:rPr lang="en-US" sz="2400" dirty="0" smtClean="0">
                              <a:solidFill>
                                <a:schemeClr val="tx1"/>
                              </a:solidFill>
                            </a:rPr>
                            <a:t>Approximating</a:t>
                          </a:r>
                          <a:r>
                            <a:rPr lang="en-US" sz="2400" baseline="0" dirty="0" smtClean="0">
                              <a:solidFill>
                                <a:schemeClr val="tx1"/>
                              </a:solidFill>
                            </a:rPr>
                            <a:t> </a:t>
                          </a:r>
                          <a14:m>
                            <m:oMath xmlns:m="http://schemas.openxmlformats.org/officeDocument/2006/math">
                              <m:sSub>
                                <m:sSubPr>
                                  <m:ctrlPr>
                                    <a:rPr lang="en-US" sz="2400" b="1" i="1" baseline="0" dirty="0" smtClean="0">
                                      <a:solidFill>
                                        <a:schemeClr val="tx1"/>
                                      </a:solidFill>
                                      <a:latin typeface="Cambria Math"/>
                                    </a:rPr>
                                  </m:ctrlPr>
                                </m:sSubPr>
                                <m:e>
                                  <m:r>
                                    <a:rPr lang="en-US" sz="2400" b="1" i="1" baseline="0" dirty="0" smtClean="0">
                                      <a:solidFill>
                                        <a:schemeClr val="tx1"/>
                                      </a:solidFill>
                                      <a:latin typeface="Cambria Math" panose="02040503050406030204" pitchFamily="18" charset="0"/>
                                    </a:rPr>
                                    <m:t>𝑳</m:t>
                                  </m:r>
                                </m:e>
                                <m:sub>
                                  <m:r>
                                    <a:rPr lang="en-US" sz="2400" b="1" i="1" baseline="0" dirty="0" smtClean="0">
                                      <a:solidFill>
                                        <a:schemeClr val="tx1"/>
                                      </a:solidFill>
                                      <a:latin typeface="Cambria Math" panose="02040503050406030204" pitchFamily="18" charset="0"/>
                                    </a:rPr>
                                    <m:t>𝟏</m:t>
                                  </m:r>
                                </m:sub>
                              </m:sSub>
                            </m:oMath>
                          </a14:m>
                          <a:r>
                            <a:rPr lang="en-US" sz="2400" baseline="0" dirty="0" smtClean="0">
                              <a:solidFill>
                                <a:schemeClr val="tx1"/>
                              </a:solidFill>
                            </a:rPr>
                            <a:t>-distance to monotonicity </a:t>
                          </a:r>
                          <a14:m>
                            <m:oMath xmlns:m="http://schemas.openxmlformats.org/officeDocument/2006/math">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𝜹</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𝒘</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𝒑</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𝟐</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𝟑</m:t>
                              </m:r>
                            </m:oMath>
                          </a14:m>
                          <a:endParaRPr 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97114879"/>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457200">
                    <a:tc>
                      <a:txBody>
                        <a:bodyPr/>
                        <a:lstStyle/>
                        <a:p>
                          <a:endParaRPr lang="en-US"/>
                        </a:p>
                      </a:txBody>
                      <a:tcPr>
                        <a:blipFill rotWithShape="0">
                          <a:blip r:embed="rId3"/>
                          <a:stretch>
                            <a:fillRect l="-71" t="-9211" r="-357" b="-302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33400" y="3843130"/>
                <a:ext cx="8382000" cy="2938670"/>
              </a:xfrm>
            </p:spPr>
            <p:txBody>
              <a:bodyPr>
                <a:normAutofit fontScale="70000" lnSpcReduction="20000"/>
              </a:bodyPr>
              <a:lstStyle/>
              <a:p>
                <a:r>
                  <a:rPr lang="en-US" sz="3400" dirty="0" err="1" smtClean="0"/>
                  <a:t>Sublinear</a:t>
                </a:r>
                <a:r>
                  <a:rPr lang="en-US" sz="3400" dirty="0" smtClean="0"/>
                  <a:t> algorithm for isotonic regression</a:t>
                </a:r>
              </a:p>
              <a:p>
                <a:r>
                  <a:rPr lang="en-US" sz="3400" dirty="0" smtClean="0"/>
                  <a:t>Time complexity of tolerant </a:t>
                </a:r>
                <a14:m>
                  <m:oMath xmlns:m="http://schemas.openxmlformats.org/officeDocument/2006/math">
                    <m:sSub>
                      <m:sSubPr>
                        <m:ctrlPr>
                          <a:rPr lang="en-US" sz="3400" b="0" i="1" smtClean="0">
                            <a:latin typeface="Cambria Math"/>
                          </a:rPr>
                        </m:ctrlPr>
                      </m:sSubPr>
                      <m:e>
                        <m:r>
                          <a:rPr lang="en-US" sz="3400" b="0" i="1" smtClean="0">
                            <a:latin typeface="Cambria Math" panose="02040503050406030204" pitchFamily="18" charset="0"/>
                          </a:rPr>
                          <m:t>𝐿</m:t>
                        </m:r>
                      </m:e>
                      <m:sub>
                        <m:r>
                          <a:rPr lang="en-US" sz="3400" b="0" i="1" smtClean="0">
                            <a:latin typeface="Cambria Math" panose="02040503050406030204" pitchFamily="18" charset="0"/>
                          </a:rPr>
                          <m:t>1</m:t>
                        </m:r>
                      </m:sub>
                    </m:sSub>
                  </m:oMath>
                </a14:m>
                <a:r>
                  <a:rPr lang="en-US" sz="3400" dirty="0" smtClean="0"/>
                  <a:t>-testing for monotonicity is</a:t>
                </a:r>
              </a:p>
              <a:p>
                <a:pPr marL="0" indent="0">
                  <a:buNone/>
                </a:pPr>
                <a14:m>
                  <m:oMathPara xmlns:m="http://schemas.openxmlformats.org/officeDocument/2006/math">
                    <m:oMathParaPr>
                      <m:jc m:val="centerGroup"/>
                    </m:oMathParaPr>
                    <m:oMath xmlns:m="http://schemas.openxmlformats.org/officeDocument/2006/math">
                      <m:r>
                        <m:rPr>
                          <m:sty m:val="p"/>
                        </m:rPr>
                        <a:rPr lang="en-US" sz="3400" b="0" i="0" kern="1200" smtClean="0">
                          <a:solidFill>
                            <a:srgbClr val="000000"/>
                          </a:solidFill>
                          <a:latin typeface="Cambria Math" panose="02040503050406030204" pitchFamily="18" charset="0"/>
                        </a:rPr>
                        <m:t>O</m:t>
                      </m:r>
                      <m:d>
                        <m:dPr>
                          <m:ctrlPr>
                            <a:rPr lang="en-US" sz="3400" i="1" kern="1200">
                              <a:solidFill>
                                <a:srgbClr val="000000"/>
                              </a:solidFill>
                              <a:latin typeface="Cambria Math"/>
                            </a:rPr>
                          </m:ctrlPr>
                        </m:dPr>
                        <m:e>
                          <m:f>
                            <m:fPr>
                              <m:ctrlPr>
                                <a:rPr lang="en-US" sz="3400" b="1" i="1" kern="1200">
                                  <a:solidFill>
                                    <a:srgbClr val="000000"/>
                                  </a:solidFill>
                                  <a:latin typeface="Cambria Math"/>
                                </a:rPr>
                              </m:ctrlPr>
                            </m:fPr>
                            <m:num>
                              <m:sSub>
                                <m:sSubPr>
                                  <m:ctrlPr>
                                    <a:rPr lang="en-US" sz="3400" b="1" i="1" kern="1200" smtClean="0">
                                      <a:solidFill>
                                        <a:srgbClr val="000000"/>
                                      </a:solidFill>
                                      <a:latin typeface="Cambria Math"/>
                                    </a:rPr>
                                  </m:ctrlPr>
                                </m:sSubPr>
                                <m:e>
                                  <m:r>
                                    <a:rPr lang="en-US" sz="3400" b="1" i="1" kern="1200" smtClean="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𝟐</m:t>
                                  </m:r>
                                </m:sub>
                              </m:sSub>
                            </m:num>
                            <m:den>
                              <m:sSup>
                                <m:sSupPr>
                                  <m:ctrlPr>
                                    <a:rPr lang="en-US" sz="3400" b="1" i="1" kern="1200">
                                      <a:solidFill>
                                        <a:srgbClr val="000000"/>
                                      </a:solidFill>
                                      <a:latin typeface="Cambria Math"/>
                                    </a:rPr>
                                  </m:ctrlPr>
                                </m:sSupPr>
                                <m:e>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a:solidFill>
                                            <a:srgbClr val="000000"/>
                                          </a:solidFill>
                                          <a:latin typeface="Cambria Math" panose="02040503050406030204" pitchFamily="18" charset="0"/>
                                        </a:rPr>
                                        <m:t>𝟐</m:t>
                                      </m:r>
                                    </m:sub>
                                  </m:sSub>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𝟏</m:t>
                                      </m:r>
                                    </m:sub>
                                  </m:sSub>
                                  <m:r>
                                    <a:rPr lang="en-US" sz="3400" b="1" i="1" kern="1200" smtClean="0">
                                      <a:solidFill>
                                        <a:srgbClr val="000000"/>
                                      </a:solidFill>
                                      <a:latin typeface="Cambria Math" panose="02040503050406030204" pitchFamily="18" charset="0"/>
                                    </a:rPr>
                                    <m:t>)</m:t>
                                  </m:r>
                                </m:e>
                                <m:sup>
                                  <m:r>
                                    <a:rPr lang="en-US" sz="3400" b="1" i="1" kern="1200">
                                      <a:solidFill>
                                        <a:srgbClr val="000000"/>
                                      </a:solidFill>
                                      <a:latin typeface="Cambria Math" panose="02040503050406030204" pitchFamily="18" charset="0"/>
                                    </a:rPr>
                                    <m:t>𝟐</m:t>
                                  </m:r>
                                </m:sup>
                              </m:sSup>
                            </m:den>
                          </m:f>
                        </m:e>
                      </m:d>
                    </m:oMath>
                  </m:oMathPara>
                </a14:m>
                <a:endParaRPr lang="en-US" sz="3400" b="1" kern="1200" dirty="0" smtClean="0">
                  <a:solidFill>
                    <a:srgbClr val="000000"/>
                  </a:solidFill>
                </a:endParaRPr>
              </a:p>
              <a:p>
                <a:pPr lvl="1"/>
                <a:r>
                  <a:rPr lang="en-US" kern="1200" dirty="0" smtClean="0"/>
                  <a:t>Better dependence than what follows from distance </a:t>
                </a:r>
                <a:r>
                  <a:rPr lang="en-US" kern="1200" dirty="0" err="1" smtClean="0"/>
                  <a:t>appoximation</a:t>
                </a:r>
                <a:r>
                  <a:rPr lang="en-US" kern="1200" dirty="0" smtClean="0"/>
                  <a:t> for </a:t>
                </a:r>
                <a14:m>
                  <m:oMath xmlns:m="http://schemas.openxmlformats.org/officeDocument/2006/math">
                    <m:r>
                      <a:rPr lang="en-US" b="0" i="1" kern="1200" smtClean="0">
                        <a:latin typeface="Cambria Math"/>
                      </a:rPr>
                      <m:t> </m:t>
                    </m:r>
                    <m:sSub>
                      <m:sSubPr>
                        <m:ctrlPr>
                          <a:rPr lang="en-US" b="1" i="1" kern="1200" smtClean="0">
                            <a:latin typeface="Cambria Math"/>
                          </a:rPr>
                        </m:ctrlPr>
                      </m:sSubPr>
                      <m:e>
                        <m:r>
                          <a:rPr lang="en-US" b="1" i="1" kern="1200" smtClean="0">
                            <a:latin typeface="Cambria Math"/>
                          </a:rPr>
                          <m:t>𝝐</m:t>
                        </m:r>
                      </m:e>
                      <m:sub>
                        <m:r>
                          <a:rPr lang="en-US" b="1" i="1" kern="1200" smtClean="0">
                            <a:latin typeface="Cambria Math"/>
                          </a:rPr>
                          <m:t>𝟐</m:t>
                        </m:r>
                      </m:sub>
                    </m:sSub>
                    <m:r>
                      <a:rPr lang="en-US" b="0" i="1" kern="1200" smtClean="0">
                        <a:latin typeface="Cambria Math"/>
                      </a:rPr>
                      <m:t>≪1 </m:t>
                    </m:r>
                  </m:oMath>
                </a14:m>
                <a:endParaRPr lang="en-US" kern="1200" dirty="0" smtClean="0"/>
              </a:p>
              <a:p>
                <a:pPr lvl="1"/>
                <a:r>
                  <a:rPr lang="en-US" kern="1200" dirty="0" smtClean="0"/>
                  <a:t>Improves </a:t>
                </a:r>
                <a14:m>
                  <m:oMath xmlns:m="http://schemas.openxmlformats.org/officeDocument/2006/math">
                    <m:acc>
                      <m:accPr>
                        <m:chr m:val="̃"/>
                        <m:ctrlPr>
                          <a:rPr lang="en-US" b="0" i="1" dirty="0" smtClean="0">
                            <a:solidFill>
                              <a:srgbClr val="000000"/>
                            </a:solidFill>
                            <a:latin typeface="Cambria Math"/>
                          </a:rPr>
                        </m:ctrlPr>
                      </m:accPr>
                      <m:e>
                        <m:r>
                          <a:rPr lang="en-US" b="0" i="1" dirty="0" smtClean="0">
                            <a:solidFill>
                              <a:srgbClr val="000000"/>
                            </a:solidFill>
                            <a:latin typeface="Cambria Math"/>
                          </a:rPr>
                          <m:t>𝑂</m:t>
                        </m:r>
                      </m:e>
                    </m:acc>
                    <m:d>
                      <m:dPr>
                        <m:ctrlPr>
                          <a:rPr lang="en-US" i="1">
                            <a:solidFill>
                              <a:srgbClr val="000000"/>
                            </a:solidFill>
                            <a:latin typeface="Cambria Math"/>
                          </a:rPr>
                        </m:ctrlPr>
                      </m:dPr>
                      <m:e>
                        <m:f>
                          <m:fPr>
                            <m:ctrlPr>
                              <a:rPr lang="en-US" b="1" i="1">
                                <a:solidFill>
                                  <a:srgbClr val="000000"/>
                                </a:solidFill>
                                <a:latin typeface="Cambria Math"/>
                              </a:rPr>
                            </m:ctrlPr>
                          </m:fPr>
                          <m:num>
                            <m:r>
                              <a:rPr lang="en-US" b="1" i="1">
                                <a:solidFill>
                                  <a:srgbClr val="000000"/>
                                </a:solidFill>
                                <a:latin typeface="Cambria Math" panose="02040503050406030204" pitchFamily="18" charset="0"/>
                              </a:rPr>
                              <m:t>𝟏</m:t>
                            </m:r>
                          </m:num>
                          <m:den>
                            <m:sSup>
                              <m:sSupPr>
                                <m:ctrlPr>
                                  <a:rPr lang="en-US" b="1" i="1">
                                    <a:solidFill>
                                      <a:srgbClr val="000000"/>
                                    </a:solidFill>
                                    <a:latin typeface="Cambria Math"/>
                                  </a:rPr>
                                </m:ctrlPr>
                              </m:sSupPr>
                              <m:e>
                                <m:r>
                                  <a:rPr lang="en-US" b="1" i="1">
                                    <a:solidFill>
                                      <a:srgbClr val="000000"/>
                                    </a:solidFill>
                                    <a:latin typeface="Cambria Math" panose="02040503050406030204" pitchFamily="18" charset="0"/>
                                  </a:rPr>
                                  <m:t>𝜹</m:t>
                                </m:r>
                              </m:e>
                              <m:sup>
                                <m:r>
                                  <a:rPr lang="en-US" b="1" i="1">
                                    <a:solidFill>
                                      <a:srgbClr val="000000"/>
                                    </a:solidFill>
                                    <a:latin typeface="Cambria Math" panose="02040503050406030204" pitchFamily="18" charset="0"/>
                                  </a:rPr>
                                  <m:t>𝟐</m:t>
                                </m:r>
                              </m:sup>
                            </m:sSup>
                          </m:den>
                        </m:f>
                      </m:e>
                    </m:d>
                    <m:r>
                      <a:rPr lang="en-US" i="1">
                        <a:solidFill>
                          <a:srgbClr val="000000"/>
                        </a:solidFill>
                        <a:latin typeface="Cambria Math" panose="02040503050406030204" pitchFamily="18" charset="0"/>
                      </a:rPr>
                      <m:t> </m:t>
                    </m:r>
                  </m:oMath>
                </a14:m>
                <a:r>
                  <a:rPr lang="en-US" kern="1200" dirty="0" smtClean="0"/>
                  <a:t> adaptive distance approximation of </a:t>
                </a:r>
                <a:r>
                  <a:rPr lang="en-US" kern="1200" dirty="0" smtClean="0">
                    <a:solidFill>
                      <a:srgbClr val="0070C0"/>
                    </a:solidFill>
                  </a:rPr>
                  <a:t>[Fattal</a:t>
                </a:r>
                <a:r>
                  <a:rPr lang="en-US" dirty="0" smtClean="0">
                    <a:solidFill>
                      <a:srgbClr val="0070C0"/>
                    </a:solidFill>
                  </a:rPr>
                  <a:t>,Ron’10] </a:t>
                </a:r>
                <a:r>
                  <a:rPr lang="en-US" dirty="0" smtClean="0"/>
                  <a:t>for Boolean functions</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33400" y="3843130"/>
                <a:ext cx="8382000" cy="2938670"/>
              </a:xfrm>
              <a:blipFill rotWithShape="1">
                <a:blip r:embed="rId4"/>
                <a:stretch>
                  <a:fillRect l="-1018" t="-3934" r="-364"/>
                </a:stretch>
              </a:blipFill>
            </p:spPr>
            <p:txBody>
              <a:bodyPr/>
              <a:lstStyle/>
              <a:p>
                <a:r>
                  <a:rPr lang="en-US">
                    <a:noFill/>
                  </a:rPr>
                  <a:t> </a:t>
                </a:r>
              </a:p>
            </p:txBody>
          </p:sp>
        </mc:Fallback>
      </mc:AlternateContent>
    </p:spTree>
    <p:extLst>
      <p:ext uri="{BB962C8B-B14F-4D97-AF65-F5344CB8AC3E}">
        <p14:creationId xmlns:p14="http://schemas.microsoft.com/office/powerpoint/2010/main" val="41877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Distance Approximation </a:t>
                </a:r>
                <a14:m>
                  <m:oMath xmlns:m="http://schemas.openxmlformats.org/officeDocument/2006/math">
                    <m:r>
                      <a:rPr lang="en-US" b="0" i="1" smtClean="0">
                        <a:solidFill>
                          <a:srgbClr val="0070C0"/>
                        </a:solidFill>
                        <a:latin typeface="Cambria Math"/>
                      </a:rPr>
                      <m:t>𝑓</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𝑛</m:t>
                        </m:r>
                      </m:e>
                    </m:d>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0,1</m:t>
                        </m:r>
                      </m:e>
                    </m:d>
                  </m:oMath>
                </a14:m>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7"/>
                <a:stretch>
                  <a:fillRect l="-2000"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5029200"/>
              </a:xfrm>
            </p:spPr>
            <p:txBody>
              <a:bodyPr>
                <a:normAutofit/>
              </a:bodyPr>
              <a:lstStyle/>
              <a:p>
                <a:pPr marL="0" indent="0">
                  <a:buNone/>
                </a:pPr>
                <a:r>
                  <a:rPr lang="en-US" sz="2800" b="1" dirty="0" smtClean="0">
                    <a:latin typeface="Cambria Math"/>
                  </a:rPr>
                  <a:t>Theorem</a:t>
                </a:r>
                <a:r>
                  <a:rPr lang="en-US" sz="2800" b="0" dirty="0" smtClean="0">
                    <a:latin typeface="Cambria Math"/>
                  </a:rPr>
                  <a:t>: with constant probabilit</a:t>
                </a:r>
                <a:r>
                  <a:rPr lang="en-US" sz="2800" dirty="0" smtClean="0">
                    <a:latin typeface="Cambria Math"/>
                  </a:rPr>
                  <a:t>y over the choice of a random sample </a:t>
                </a:r>
                <a:r>
                  <a:rPr lang="en-US" sz="2800" b="1" dirty="0" smtClean="0">
                    <a:solidFill>
                      <a:srgbClr val="0070C0"/>
                    </a:solidFill>
                    <a:latin typeface="Cambria Math"/>
                  </a:rPr>
                  <a:t>S</a:t>
                </a:r>
                <a:r>
                  <a:rPr lang="en-US" sz="2800" dirty="0" smtClean="0">
                    <a:latin typeface="Cambria Math"/>
                  </a:rPr>
                  <a:t> of size </a:t>
                </a:r>
                <a14:m>
                  <m:oMath xmlns:m="http://schemas.openxmlformats.org/officeDocument/2006/math">
                    <m:r>
                      <m:rPr>
                        <m:sty m:val="p"/>
                      </m:rPr>
                      <a:rPr lang="en-US" sz="2800" b="0" i="0" smtClean="0">
                        <a:latin typeface="Cambria Math"/>
                      </a:rPr>
                      <m:t>O</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sSup>
                              <m:sSupPr>
                                <m:ctrlPr>
                                  <a:rPr lang="en-US" sz="2800" b="0" i="1" smtClean="0">
                                    <a:latin typeface="Cambria Math"/>
                                  </a:rPr>
                                </m:ctrlPr>
                              </m:sSupPr>
                              <m:e>
                                <m:r>
                                  <a:rPr lang="en-US" sz="2800" b="0" i="1" smtClean="0">
                                    <a:latin typeface="Cambria Math"/>
                                  </a:rPr>
                                  <m:t>𝛿</m:t>
                                </m:r>
                              </m:e>
                              <m:sup>
                                <m:r>
                                  <a:rPr lang="en-US" sz="2800" b="0" i="1" smtClean="0">
                                    <a:latin typeface="Cambria Math"/>
                                  </a:rPr>
                                  <m:t>2</m:t>
                                </m:r>
                              </m:sup>
                            </m:sSup>
                          </m:den>
                        </m:f>
                      </m:e>
                    </m:d>
                    <m:r>
                      <a:rPr lang="en-US" sz="2800" b="0" i="1" smtClean="0">
                        <a:latin typeface="Cambria Math"/>
                      </a:rPr>
                      <m:t>:</m:t>
                    </m:r>
                  </m:oMath>
                </a14:m>
                <a:endParaRPr lang="en-US" sz="2800" b="0" dirty="0" smtClean="0">
                  <a:latin typeface="Cambria Math"/>
                </a:endParaRPr>
              </a:p>
              <a:p>
                <a:pPr marL="0" indent="0" algn="ctr">
                  <a:buNone/>
                </a:pPr>
                <a14:m>
                  <m:oMath xmlns:m="http://schemas.openxmlformats.org/officeDocument/2006/math">
                    <m:d>
                      <m:dPr>
                        <m:begChr m:val="|"/>
                        <m:endChr m:val="|"/>
                        <m:ctrlPr>
                          <a:rPr lang="en-US" sz="2800" b="0" i="1" dirty="0" smtClean="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1</m:t>
                            </m:r>
                          </m:sub>
                        </m:sSub>
                        <m:d>
                          <m:dPr>
                            <m:ctrlPr>
                              <a:rPr lang="en-US" sz="2800" i="1" dirty="0">
                                <a:latin typeface="Cambria Math"/>
                              </a:rPr>
                            </m:ctrlPr>
                          </m:dPr>
                          <m:e>
                            <m:r>
                              <a:rPr lang="en-US" sz="2800" i="1" dirty="0">
                                <a:latin typeface="Cambria Math"/>
                              </a:rPr>
                              <m:t>𝑓</m:t>
                            </m:r>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smtClean="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b="0" i="1" dirty="0" smtClean="0">
                            <a:latin typeface="Cambria Math"/>
                          </a:rPr>
                          <m:t>−</m:t>
                        </m:r>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1</m:t>
                            </m:r>
                          </m:sub>
                        </m:sSub>
                        <m:d>
                          <m:dPr>
                            <m:ctrlPr>
                              <a:rPr lang="en-US" sz="2800" b="0" i="1" dirty="0" smtClean="0">
                                <a:latin typeface="Cambria Math"/>
                              </a:rPr>
                            </m:ctrlPr>
                          </m:dPr>
                          <m:e>
                            <m:r>
                              <a:rPr lang="en-US" sz="2800" b="0" i="1" dirty="0" smtClean="0">
                                <a:latin typeface="Cambria Math"/>
                              </a:rPr>
                              <m:t>𝑓</m:t>
                            </m:r>
                            <m:r>
                              <a:rPr lang="en-US" sz="2800" b="0" i="1" dirty="0" smtClean="0">
                                <a:latin typeface="Cambria Math"/>
                              </a:rPr>
                              <m:t>,</m:t>
                            </m:r>
                            <m:r>
                              <a:rPr lang="en-US" sz="2800" b="0" i="1" dirty="0" smtClean="0">
                                <a:latin typeface="Cambria Math"/>
                              </a:rPr>
                              <m:t>𝑀</m:t>
                            </m:r>
                          </m:e>
                        </m:d>
                      </m:e>
                    </m:d>
                    <m:r>
                      <m:rPr>
                        <m:lit/>
                      </m:rPr>
                      <a:rPr lang="en-US" sz="2800" b="0" i="0" dirty="0" smtClean="0">
                        <a:latin typeface="Cambria Math"/>
                      </a:rPr>
                      <m:t> </m:t>
                    </m:r>
                    <m:r>
                      <a:rPr lang="en-US" sz="2800" b="0" i="0" dirty="0" smtClean="0">
                        <a:latin typeface="Cambria Math"/>
                      </a:rPr>
                      <m:t>&lt;</m:t>
                    </m:r>
                    <m:r>
                      <a:rPr lang="en-US" sz="2800" b="0" i="1" dirty="0" smtClean="0">
                        <a:latin typeface="Cambria Math"/>
                      </a:rPr>
                      <m:t>𝛿</m:t>
                    </m:r>
                  </m:oMath>
                </a14:m>
                <a:r>
                  <a:rPr lang="en-US" sz="2800" dirty="0" smtClean="0"/>
                  <a:t> </a:t>
                </a:r>
              </a:p>
              <a:p>
                <a:r>
                  <a:rPr lang="en-US" sz="2800" dirty="0" smtClean="0">
                    <a:latin typeface="Cambria Math"/>
                  </a:rPr>
                  <a:t>Implies an </a:t>
                </a:r>
                <a14:m>
                  <m:oMath xmlns:m="http://schemas.openxmlformats.org/officeDocument/2006/math">
                    <m:r>
                      <m:rPr>
                        <m:sty m:val="p"/>
                      </m:rPr>
                      <a:rPr lang="en-US" sz="2800" b="0" i="0" dirty="0" smtClean="0">
                        <a:latin typeface="Cambria Math"/>
                      </a:rPr>
                      <m:t>O</m:t>
                    </m:r>
                    <m:d>
                      <m:dPr>
                        <m:ctrlPr>
                          <a:rPr lang="en-US" sz="2800" b="0" i="1" dirty="0" smtClean="0">
                            <a:latin typeface="Cambria Math"/>
                          </a:rPr>
                        </m:ctrlPr>
                      </m:dPr>
                      <m:e>
                        <m:f>
                          <m:fPr>
                            <m:ctrlPr>
                              <a:rPr lang="en-US" sz="2800" i="1" dirty="0">
                                <a:latin typeface="Cambria Math"/>
                              </a:rPr>
                            </m:ctrlPr>
                          </m:fPr>
                          <m:num>
                            <m:r>
                              <a:rPr lang="en-US" sz="2800" i="1" dirty="0">
                                <a:latin typeface="Cambria Math"/>
                              </a:rPr>
                              <m:t>1</m:t>
                            </m:r>
                          </m:num>
                          <m:den>
                            <m:sSup>
                              <m:sSupPr>
                                <m:ctrlPr>
                                  <a:rPr lang="en-US" sz="2800" i="1" dirty="0">
                                    <a:latin typeface="Cambria Math"/>
                                  </a:rPr>
                                </m:ctrlPr>
                              </m:sSupPr>
                              <m:e>
                                <m:d>
                                  <m:dPr>
                                    <m:ctrlPr>
                                      <a:rPr lang="en-US" sz="2800" i="1" dirty="0">
                                        <a:latin typeface="Cambria Math"/>
                                      </a:rPr>
                                    </m:ctrlPr>
                                  </m:dPr>
                                  <m:e>
                                    <m:sSub>
                                      <m:sSubPr>
                                        <m:ctrlPr>
                                          <a:rPr lang="en-US" sz="2800" i="1" dirty="0">
                                            <a:latin typeface="Cambria Math"/>
                                          </a:rPr>
                                        </m:ctrlPr>
                                      </m:sSubPr>
                                      <m:e>
                                        <m:r>
                                          <a:rPr lang="en-US" sz="2800" i="1" dirty="0">
                                            <a:latin typeface="Cambria Math"/>
                                          </a:rPr>
                                          <m:t>𝜖</m:t>
                                        </m:r>
                                      </m:e>
                                      <m:sub>
                                        <m:r>
                                          <a:rPr lang="en-US" sz="2800" i="1" dirty="0">
                                            <a:latin typeface="Cambria Math"/>
                                          </a:rPr>
                                          <m:t>2</m:t>
                                        </m:r>
                                      </m:sub>
                                    </m:sSub>
                                    <m:r>
                                      <a:rPr lang="en-US" sz="2800" i="1" dirty="0">
                                        <a:latin typeface="Cambria Math"/>
                                      </a:rPr>
                                      <m:t>−</m:t>
                                    </m:r>
                                    <m:sSub>
                                      <m:sSubPr>
                                        <m:ctrlPr>
                                          <a:rPr lang="en-US" sz="2800" i="1" dirty="0">
                                            <a:latin typeface="Cambria Math"/>
                                          </a:rPr>
                                        </m:ctrlPr>
                                      </m:sSubPr>
                                      <m:e>
                                        <m:r>
                                          <a:rPr lang="en-US" sz="2800" i="1" dirty="0">
                                            <a:latin typeface="Cambria Math"/>
                                          </a:rPr>
                                          <m:t>𝜖</m:t>
                                        </m:r>
                                      </m:e>
                                      <m:sub>
                                        <m:r>
                                          <a:rPr lang="en-US" sz="2800" i="1" dirty="0">
                                            <a:latin typeface="Cambria Math"/>
                                          </a:rPr>
                                          <m:t>1</m:t>
                                        </m:r>
                                      </m:sub>
                                    </m:sSub>
                                    <m:r>
                                      <a:rPr lang="en-US" sz="2800" i="1" dirty="0">
                                        <a:latin typeface="Cambria Math"/>
                                      </a:rPr>
                                      <m:t> </m:t>
                                    </m:r>
                                  </m:e>
                                </m:d>
                              </m:e>
                              <m:sup>
                                <m:r>
                                  <a:rPr lang="en-US" sz="2800" i="1" dirty="0">
                                    <a:latin typeface="Cambria Math"/>
                                  </a:rPr>
                                  <m:t>2</m:t>
                                </m:r>
                              </m:sup>
                            </m:sSup>
                          </m:den>
                        </m:f>
                      </m:e>
                    </m:d>
                    <m:r>
                      <a:rPr lang="en-US" sz="2800" b="0" i="1" dirty="0" smtClean="0">
                        <a:latin typeface="Cambria Math"/>
                      </a:rPr>
                      <m:t> </m:t>
                    </m:r>
                  </m:oMath>
                </a14:m>
                <a:r>
                  <a:rPr lang="en-US" sz="2800" dirty="0" smtClean="0">
                    <a:latin typeface="Cambria Math"/>
                  </a:rPr>
                  <a:t>tolerant tester by setting </a:t>
                </a:r>
                <a14:m>
                  <m:oMath xmlns:m="http://schemas.openxmlformats.org/officeDocument/2006/math">
                    <m:r>
                      <a:rPr lang="en-US" sz="2800" i="1" dirty="0" smtClean="0">
                        <a:latin typeface="Cambria Math"/>
                      </a:rPr>
                      <m:t>𝛿</m:t>
                    </m:r>
                    <m:r>
                      <a:rPr lang="en-US" sz="2800" b="0" i="1" dirty="0" smtClean="0">
                        <a:latin typeface="Cambria Math"/>
                      </a:rPr>
                      <m:t>=</m:t>
                    </m:r>
                    <m:f>
                      <m:fPr>
                        <m:ctrlPr>
                          <a:rPr lang="en-US" sz="2800" b="0" i="1" dirty="0" smtClean="0">
                            <a:latin typeface="Cambria Math"/>
                          </a:rPr>
                        </m:ctrlPr>
                      </m:fPr>
                      <m:num>
                        <m:d>
                          <m:dPr>
                            <m:ctrlPr>
                              <a:rPr lang="en-US" sz="2800" b="0" i="1" dirty="0" smtClean="0">
                                <a:latin typeface="Cambria Math"/>
                              </a:rPr>
                            </m:ctrlPr>
                          </m:dPr>
                          <m:e>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2</m:t>
                                </m:r>
                              </m:sub>
                            </m:sSub>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1</m:t>
                                </m:r>
                              </m:sub>
                            </m:sSub>
                          </m:e>
                        </m:d>
                      </m:num>
                      <m:den>
                        <m:r>
                          <a:rPr lang="en-US" sz="2800" b="0" i="1" dirty="0" smtClean="0">
                            <a:latin typeface="Cambria Math"/>
                          </a:rPr>
                          <m:t>3</m:t>
                        </m:r>
                      </m:den>
                    </m:f>
                  </m:oMath>
                </a14:m>
                <a:endParaRPr lang="en-US" sz="2800" dirty="0" smtClean="0">
                  <a:latin typeface="Cambria Math"/>
                </a:endParaRPr>
              </a:p>
              <a:p>
                <a14:m>
                  <m:oMath xmlns:m="http://schemas.openxmlformats.org/officeDocument/2006/math">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1</m:t>
                        </m:r>
                      </m:sub>
                    </m:sSub>
                    <m:d>
                      <m:dPr>
                        <m:ctrlPr>
                          <a:rPr lang="en-US" sz="2800" i="1">
                            <a:latin typeface="Cambria Math"/>
                          </a:rPr>
                        </m:ctrlPr>
                      </m:dPr>
                      <m:e>
                        <m:r>
                          <a:rPr lang="en-US" sz="2800" b="1" i="1">
                            <a:latin typeface="Cambria Math"/>
                          </a:rPr>
                          <m:t>𝒇</m:t>
                        </m:r>
                        <m:r>
                          <a:rPr lang="en-US" sz="2800" i="1">
                            <a:latin typeface="Cambria Math"/>
                          </a:rPr>
                          <m:t>, </m:t>
                        </m:r>
                        <m:r>
                          <a:rPr lang="en-US" sz="2800" i="1">
                            <a:latin typeface="Cambria Math"/>
                          </a:rPr>
                          <m:t>𝑀</m:t>
                        </m:r>
                      </m:e>
                    </m:d>
                    <m:r>
                      <a:rPr lang="en-US" sz="2800" i="1">
                        <a:latin typeface="Cambria Math"/>
                      </a:rPr>
                      <m:t>=</m:t>
                    </m:r>
                    <m:sSubSup>
                      <m:sSubSupPr>
                        <m:ctrlPr>
                          <a:rPr lang="en-US" sz="2800" i="1">
                            <a:latin typeface="Cambria Math"/>
                          </a:rPr>
                        </m:ctrlPr>
                      </m:sSubSupPr>
                      <m:e>
                        <m:r>
                          <a:rPr lang="en-US" sz="2800" i="1">
                            <a:latin typeface="Cambria Math"/>
                          </a:rPr>
                          <m:t>∫</m:t>
                        </m:r>
                      </m:e>
                      <m:sub>
                        <m:r>
                          <a:rPr lang="en-US" sz="2800" i="1">
                            <a:latin typeface="Cambria Math"/>
                          </a:rPr>
                          <m:t>0</m:t>
                        </m:r>
                      </m:sub>
                      <m:sup>
                        <m:r>
                          <a:rPr lang="en-US" sz="2800" i="1">
                            <a:latin typeface="Cambria Math"/>
                          </a:rPr>
                          <m:t>1</m:t>
                        </m:r>
                      </m:sup>
                    </m:sSubSup>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0</m:t>
                        </m:r>
                      </m:sub>
                    </m:sSub>
                    <m:d>
                      <m:dPr>
                        <m:ctrlPr>
                          <a:rPr lang="en-US" sz="2800" i="1">
                            <a:latin typeface="Cambria Math"/>
                          </a:rPr>
                        </m:ctrlPr>
                      </m:dPr>
                      <m:e>
                        <m:sSub>
                          <m:sSubPr>
                            <m:ctrlPr>
                              <a:rPr lang="en-US" sz="2800" i="1">
                                <a:latin typeface="Cambria Math"/>
                              </a:rPr>
                            </m:ctrlPr>
                          </m:sSubPr>
                          <m:e>
                            <m:r>
                              <a:rPr lang="en-US" sz="2800" b="1" i="1">
                                <a:latin typeface="Cambria Math"/>
                              </a:rPr>
                              <m:t>𝒇</m:t>
                            </m:r>
                          </m:e>
                          <m:sub>
                            <m:r>
                              <a:rPr lang="en-US" sz="2800" b="1" i="1">
                                <a:solidFill>
                                  <a:srgbClr val="FF0000"/>
                                </a:solidFill>
                                <a:latin typeface="Cambria Math"/>
                              </a:rPr>
                              <m:t>𝒚</m:t>
                            </m:r>
                          </m:sub>
                        </m:sSub>
                        <m:r>
                          <a:rPr lang="en-US" sz="2800" i="1">
                            <a:latin typeface="Cambria Math"/>
                          </a:rPr>
                          <m:t>, </m:t>
                        </m:r>
                        <m:r>
                          <a:rPr lang="en-US" sz="2800" i="1">
                            <a:latin typeface="Cambria Math"/>
                          </a:rPr>
                          <m:t>𝑀</m:t>
                        </m:r>
                      </m:e>
                    </m:d>
                    <m:r>
                      <a:rPr lang="en-US" sz="2800" i="1">
                        <a:latin typeface="Cambria Math"/>
                      </a:rPr>
                      <m:t>𝑑</m:t>
                    </m:r>
                    <m:r>
                      <a:rPr lang="en-US" sz="2800" b="1" i="1">
                        <a:solidFill>
                          <a:srgbClr val="FF0000"/>
                        </a:solidFill>
                        <a:latin typeface="Cambria Math"/>
                      </a:rPr>
                      <m:t>𝒚</m:t>
                    </m:r>
                  </m:oMath>
                </a14:m>
                <a:endParaRPr lang="en-US" sz="2800" b="1" dirty="0">
                  <a:solidFill>
                    <a:srgbClr val="FF0000"/>
                  </a:solidFill>
                </a:endParaRPr>
              </a:p>
              <a:p>
                <a:r>
                  <a:rPr lang="en-US" sz="2800" dirty="0"/>
                  <a:t>Suffices:</a:t>
                </a:r>
                <a:r>
                  <a:rPr lang="en-US" sz="2800" dirty="0" smtClean="0"/>
                  <a:t> </a:t>
                </a:r>
                <a14:m>
                  <m:oMath xmlns:m="http://schemas.openxmlformats.org/officeDocument/2006/math">
                    <m:r>
                      <a:rPr lang="en-US" sz="2800" i="1" dirty="0">
                        <a:latin typeface="Cambria Math"/>
                      </a:rPr>
                      <m:t>∀</m:t>
                    </m:r>
                    <m:r>
                      <a:rPr lang="en-US" sz="2800" b="1" i="1" dirty="0">
                        <a:solidFill>
                          <a:srgbClr val="FF0000"/>
                        </a:solidFill>
                        <a:latin typeface="Cambria Math"/>
                      </a:rPr>
                      <m:t>𝒚</m:t>
                    </m:r>
                    <m:r>
                      <a:rPr lang="en-US" sz="2800" i="1" dirty="0">
                        <a:latin typeface="Cambria Math"/>
                      </a:rPr>
                      <m:t>: </m:t>
                    </m:r>
                    <m:d>
                      <m:dPr>
                        <m:begChr m:val="|"/>
                        <m:endChr m:val="|"/>
                        <m:ctrlPr>
                          <a:rPr lang="en-US" sz="2800" i="1" dirty="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i="1" dirty="0">
                            <a:latin typeface="Cambria Math"/>
                          </a:rPr>
                          <m:t>−</m:t>
                        </m:r>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r>
                              <a:rPr lang="en-US" sz="2800" i="1" dirty="0">
                                <a:latin typeface="Cambria Math"/>
                              </a:rPr>
                              <m:t>,</m:t>
                            </m:r>
                            <m:r>
                              <a:rPr lang="en-US" sz="2800" i="1" dirty="0">
                                <a:latin typeface="Cambria Math"/>
                              </a:rPr>
                              <m:t>𝑀</m:t>
                            </m:r>
                          </m:e>
                        </m:d>
                      </m:e>
                    </m:d>
                    <m:r>
                      <m:rPr>
                        <m:lit/>
                      </m:rPr>
                      <a:rPr lang="en-US" sz="2800" dirty="0">
                        <a:latin typeface="Cambria Math"/>
                      </a:rPr>
                      <m:t> </m:t>
                    </m:r>
                    <m:r>
                      <a:rPr lang="en-US" sz="2800" dirty="0">
                        <a:latin typeface="Cambria Math"/>
                      </a:rPr>
                      <m:t>&lt;</m:t>
                    </m:r>
                    <m:r>
                      <a:rPr lang="en-US" sz="2800" i="1" dirty="0">
                        <a:latin typeface="Cambria Math"/>
                      </a:rPr>
                      <m:t>𝛿</m:t>
                    </m:r>
                  </m:oMath>
                </a14:m>
                <a:r>
                  <a:rPr lang="en-US" sz="2800" dirty="0"/>
                  <a:t> </a:t>
                </a:r>
                <a:endParaRPr lang="en-US" sz="2800" dirty="0" smtClean="0"/>
              </a:p>
              <a:p>
                <a:r>
                  <a:rPr lang="en-US" sz="2800" dirty="0" smtClean="0"/>
                  <a:t>Improves previous </a:t>
                </a:r>
                <a14:m>
                  <m:oMath xmlns:m="http://schemas.openxmlformats.org/officeDocument/2006/math">
                    <m:acc>
                      <m:accPr>
                        <m:chr m:val="̃"/>
                        <m:ctrlPr>
                          <a:rPr lang="en-US" sz="2800" i="1" smtClean="0">
                            <a:latin typeface="Cambria Math"/>
                          </a:rPr>
                        </m:ctrlPr>
                      </m:accPr>
                      <m:e>
                        <m:r>
                          <a:rPr lang="en-US" sz="2800" b="0" i="1" smtClean="0">
                            <a:latin typeface="Cambria Math"/>
                          </a:rPr>
                          <m:t>𝑂</m:t>
                        </m:r>
                      </m:e>
                    </m:acc>
                    <m:r>
                      <a:rPr lang="en-US" sz="2800" b="0" i="1" dirty="0" smtClean="0">
                        <a:latin typeface="Cambria Math"/>
                      </a:rPr>
                      <m:t>(1/</m:t>
                    </m:r>
                    <m:sSup>
                      <m:sSupPr>
                        <m:ctrlPr>
                          <a:rPr lang="en-US" sz="2800" b="0" i="1" dirty="0" smtClean="0">
                            <a:latin typeface="Cambria Math"/>
                          </a:rPr>
                        </m:ctrlPr>
                      </m:sSupPr>
                      <m:e>
                        <m:r>
                          <a:rPr lang="en-US" sz="2800" b="0" i="1" dirty="0" smtClean="0">
                            <a:latin typeface="Cambria Math"/>
                          </a:rPr>
                          <m:t>𝛿</m:t>
                        </m:r>
                      </m:e>
                      <m:sup>
                        <m:r>
                          <a:rPr lang="en-US" sz="2800" b="0" i="1" dirty="0" smtClean="0">
                            <a:latin typeface="Cambria Math"/>
                          </a:rPr>
                          <m:t>2</m:t>
                        </m:r>
                      </m:sup>
                    </m:sSup>
                    <m:r>
                      <a:rPr lang="en-US" sz="2800" b="0" i="1" dirty="0" smtClean="0">
                        <a:latin typeface="Cambria Math"/>
                      </a:rPr>
                      <m:t>)</m:t>
                    </m:r>
                  </m:oMath>
                </a14:m>
                <a:r>
                  <a:rPr lang="en-US" sz="2800" dirty="0" smtClean="0"/>
                  <a:t> algorithm </a:t>
                </a:r>
                <a:r>
                  <a:rPr lang="en-US" sz="2800" dirty="0" smtClean="0">
                    <a:solidFill>
                      <a:srgbClr val="0070C0"/>
                    </a:solidFill>
                  </a:rPr>
                  <a:t>[</a:t>
                </a:r>
                <a:r>
                  <a:rPr lang="en-US" sz="2800" dirty="0" err="1" smtClean="0">
                    <a:solidFill>
                      <a:srgbClr val="0070C0"/>
                    </a:solidFill>
                  </a:rPr>
                  <a:t>Fattal</a:t>
                </a:r>
                <a:r>
                  <a:rPr lang="en-US" sz="2800" dirty="0" smtClean="0">
                    <a:solidFill>
                      <a:srgbClr val="0070C0"/>
                    </a:solidFill>
                  </a:rPr>
                  <a:t>, Ron’10]</a:t>
                </a:r>
                <a:endParaRPr lang="en-US" sz="2800" dirty="0">
                  <a:solidFill>
                    <a:srgbClr val="0070C0"/>
                  </a:solidFill>
                </a:endParaRPr>
              </a:p>
              <a:p>
                <a:pPr marL="0" indent="0">
                  <a:buNone/>
                </a:pP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5029200"/>
              </a:xfrm>
              <a:blipFill rotWithShape="1">
                <a:blip r:embed="rId8"/>
                <a:stretch>
                  <a:fillRect l="-1429" t="-1212" b="-1455"/>
                </a:stretch>
              </a:blipFill>
            </p:spPr>
            <p:txBody>
              <a:bodyPr/>
              <a:lstStyle/>
              <a:p>
                <a:r>
                  <a:rPr lang="en-US">
                    <a:noFill/>
                  </a:rPr>
                  <a:t> </a:t>
                </a:r>
              </a:p>
            </p:txBody>
          </p:sp>
        </mc:Fallback>
      </mc:AlternateContent>
    </p:spTree>
    <p:extLst>
      <p:ext uri="{BB962C8B-B14F-4D97-AF65-F5344CB8AC3E}">
        <p14:creationId xmlns:p14="http://schemas.microsoft.com/office/powerpoint/2010/main" val="6383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Distance Approximation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800" dirty="0" smtClean="0">
                    <a:latin typeface="Cambria Math"/>
                  </a:rPr>
                  <a:t>For </a:t>
                </a:r>
                <a14:m>
                  <m:oMath xmlns:m="http://schemas.openxmlformats.org/officeDocument/2006/math">
                    <m:r>
                      <a:rPr lang="en-US" sz="2800" b="1" i="1" smtClean="0">
                        <a:latin typeface="Cambria Math"/>
                      </a:rPr>
                      <m:t>𝒇</m:t>
                    </m:r>
                    <m:r>
                      <a:rPr lang="en-US" sz="2800" b="0" i="1" smtClean="0">
                        <a:latin typeface="Cambria Math"/>
                      </a:rPr>
                      <m:t>:[</m:t>
                    </m:r>
                    <m:r>
                      <a:rPr lang="en-US" sz="2800" b="0" i="1" smtClean="0">
                        <a:latin typeface="Cambria Math"/>
                      </a:rPr>
                      <m:t>𝑛</m:t>
                    </m:r>
                    <m:r>
                      <a:rPr lang="en-US" sz="2800" b="0" i="1" smtClean="0">
                        <a:latin typeface="Cambria Math"/>
                      </a:rPr>
                      <m:t>]→</m:t>
                    </m:r>
                    <m:d>
                      <m:dPr>
                        <m:begChr m:val="{"/>
                        <m:endChr m:val="}"/>
                        <m:ctrlPr>
                          <a:rPr lang="en-US" sz="2800" b="0" i="1" smtClean="0">
                            <a:latin typeface="Cambria Math"/>
                          </a:rPr>
                        </m:ctrlPr>
                      </m:dPr>
                      <m:e>
                        <m:r>
                          <a:rPr lang="en-US" sz="2800" b="0" i="1" smtClean="0">
                            <a:latin typeface="Cambria Math"/>
                          </a:rPr>
                          <m:t>0,1</m:t>
                        </m:r>
                      </m:e>
                    </m:d>
                  </m:oMath>
                </a14:m>
                <a:r>
                  <a:rPr lang="en-US" sz="2800" b="0" dirty="0" smtClean="0">
                    <a:latin typeface="Cambria Math"/>
                  </a:rPr>
                  <a:t> violation graph </a:t>
                </a:r>
                <a14:m>
                  <m:oMath xmlns:m="http://schemas.openxmlformats.org/officeDocument/2006/math">
                    <m:sSub>
                      <m:sSubPr>
                        <m:ctrlPr>
                          <a:rPr lang="en-US" sz="2800" b="1" i="1" dirty="0" smtClean="0">
                            <a:latin typeface="Cambria Math"/>
                          </a:rPr>
                        </m:ctrlPr>
                      </m:sSubPr>
                      <m:e>
                        <m:r>
                          <a:rPr lang="en-US" sz="2800" b="1" i="1" dirty="0" smtClean="0">
                            <a:latin typeface="Cambria Math"/>
                          </a:rPr>
                          <m:t>𝑮</m:t>
                        </m:r>
                      </m:e>
                      <m:sub>
                        <m:r>
                          <a:rPr lang="en-US" sz="2800" b="1" i="1" dirty="0" smtClean="0">
                            <a:latin typeface="Cambria Math"/>
                          </a:rPr>
                          <m:t>𝒇</m:t>
                        </m:r>
                      </m:sub>
                    </m:sSub>
                    <m:d>
                      <m:dPr>
                        <m:ctrlPr>
                          <a:rPr lang="en-US" sz="2800" b="0" i="1" dirty="0" smtClean="0">
                            <a:latin typeface="Cambria Math"/>
                          </a:rPr>
                        </m:ctrlPr>
                      </m:dPr>
                      <m:e>
                        <m:d>
                          <m:dPr>
                            <m:begChr m:val="["/>
                            <m:endChr m:val="]"/>
                            <m:ctrlPr>
                              <a:rPr lang="en-US" sz="2800" b="0" i="1" dirty="0" smtClean="0">
                                <a:latin typeface="Cambria Math"/>
                              </a:rPr>
                            </m:ctrlPr>
                          </m:dPr>
                          <m:e>
                            <m:r>
                              <a:rPr lang="en-US" sz="2800" b="0" i="1" dirty="0" smtClean="0">
                                <a:latin typeface="Cambria Math"/>
                              </a:rPr>
                              <m:t>𝑛</m:t>
                            </m:r>
                          </m:e>
                        </m:d>
                        <m:r>
                          <a:rPr lang="en-US" sz="2800" b="0" i="1" dirty="0" smtClean="0">
                            <a:latin typeface="Cambria Math"/>
                          </a:rPr>
                          <m:t>, </m:t>
                        </m:r>
                        <m:r>
                          <a:rPr lang="en-US" sz="2800" b="0" i="1" dirty="0" smtClean="0">
                            <a:latin typeface="Cambria Math"/>
                          </a:rPr>
                          <m:t>𝐸</m:t>
                        </m:r>
                      </m:e>
                    </m:d>
                    <m:r>
                      <a:rPr lang="en-US" sz="2800" b="0" i="0" dirty="0" smtClean="0">
                        <a:latin typeface="Cambria Math"/>
                      </a:rPr>
                      <m:t>:</m:t>
                    </m:r>
                  </m:oMath>
                </a14:m>
                <a:r>
                  <a:rPr lang="en-US" sz="2800" b="0" dirty="0" smtClean="0">
                    <a:latin typeface="Cambria Math"/>
                  </a:rPr>
                  <a:t> </a:t>
                </a:r>
              </a:p>
              <a:p>
                <a:pPr marL="0" indent="0" algn="ctr">
                  <a:buNone/>
                </a:pPr>
                <a:r>
                  <a:rPr lang="en-US" sz="2800" b="0" dirty="0" smtClean="0">
                    <a:latin typeface="Cambria Math"/>
                  </a:rPr>
                  <a:t>edge </a:t>
                </a:r>
                <a14:m>
                  <m:oMath xmlns:m="http://schemas.openxmlformats.org/officeDocument/2006/math">
                    <m:r>
                      <a:rPr lang="en-US" sz="2800" b="0" i="1" dirty="0" smtClean="0">
                        <a:latin typeface="Cambria Math"/>
                      </a:rPr>
                      <m:t>(</m:t>
                    </m:r>
                    <m:sSub>
                      <m:sSubPr>
                        <m:ctrlPr>
                          <a:rPr lang="en-US" sz="2800" b="0" i="1" dirty="0" smtClean="0">
                            <a:latin typeface="Cambria Math"/>
                          </a:rPr>
                        </m:ctrlPr>
                      </m:sSubPr>
                      <m:e>
                        <m:r>
                          <a:rPr lang="en-US" sz="2800" b="0" i="1" dirty="0" err="1" smtClean="0">
                            <a:latin typeface="Cambria Math"/>
                          </a:rPr>
                          <m:t>𝑥</m:t>
                        </m:r>
                      </m:e>
                      <m:sub>
                        <m:r>
                          <a:rPr lang="en-US" sz="2800" b="0" i="1" dirty="0" smtClean="0">
                            <a:latin typeface="Cambria Math"/>
                          </a:rPr>
                          <m:t>1</m:t>
                        </m:r>
                      </m:sub>
                    </m:sSub>
                    <m:r>
                      <a:rPr lang="en-US" sz="2800" b="0" i="1" dirty="0" err="1" smtClean="0">
                        <a:latin typeface="Cambria Math"/>
                      </a:rPr>
                      <m: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2</m:t>
                        </m:r>
                      </m:sub>
                    </m:sSub>
                    <m:r>
                      <a:rPr lang="en-US" sz="2800" b="0" i="1" dirty="0" smtClean="0">
                        <a:latin typeface="Cambria Math"/>
                      </a:rPr>
                      <m:t>)</m:t>
                    </m:r>
                  </m:oMath>
                </a14:m>
                <a:r>
                  <a:rPr lang="en-US" sz="2800" b="0" dirty="0" smtClean="0">
                    <a:latin typeface="Cambria Math"/>
                  </a:rPr>
                  <a:t> if </a:t>
                </a:r>
                <a14:m>
                  <m:oMath xmlns:m="http://schemas.openxmlformats.org/officeDocument/2006/math">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e>
                    </m:d>
                    <m:r>
                      <a:rPr lang="en-US" sz="2800" b="0" i="1" smtClean="0">
                        <a:latin typeface="Cambria Math"/>
                      </a:rPr>
                      <m:t>=1,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e>
                    </m:d>
                    <m:r>
                      <a:rPr lang="en-US" sz="2800" b="0" i="1" smtClean="0">
                        <a:latin typeface="Cambria Math"/>
                      </a:rPr>
                      <m:t>=0</m:t>
                    </m:r>
                  </m:oMath>
                </a14:m>
                <a:endParaRPr lang="en-US" sz="2800" b="0" dirty="0" smtClean="0">
                  <a:latin typeface="Cambria Math"/>
                </a:endParaRPr>
              </a:p>
              <a:p>
                <a:pPr marL="0" indent="0">
                  <a:buNone/>
                </a:pPr>
                <a:endParaRPr lang="en-US" sz="2800" b="1" dirty="0" smtClean="0">
                  <a:solidFill>
                    <a:srgbClr val="FF0000"/>
                  </a:solidFill>
                  <a:latin typeface="Cambria Math"/>
                </a:endParaRPr>
              </a:p>
              <a:p>
                <a:pPr marL="0" indent="0">
                  <a:buNone/>
                </a:pPr>
                <a:r>
                  <a:rPr lang="en-US" sz="2800" b="1" dirty="0" smtClean="0">
                    <a:solidFill>
                      <a:srgbClr val="FF0000"/>
                    </a:solidFill>
                    <a:latin typeface="Cambria Math"/>
                  </a:rPr>
                  <a:t>MM</a:t>
                </a:r>
                <a:r>
                  <a:rPr lang="en-US" sz="2800" b="0" dirty="0" smtClean="0">
                    <a:latin typeface="Cambria Math"/>
                  </a:rPr>
                  <a:t>(G) = maximum matching</a:t>
                </a:r>
              </a:p>
              <a:p>
                <a:pPr marL="0" indent="0">
                  <a:buNone/>
                </a:pPr>
                <a:r>
                  <a:rPr lang="en-US" sz="2800" b="1" dirty="0" smtClean="0">
                    <a:solidFill>
                      <a:srgbClr val="00B050"/>
                    </a:solidFill>
                    <a:latin typeface="Cambria Math"/>
                  </a:rPr>
                  <a:t>VC</a:t>
                </a:r>
                <a:r>
                  <a:rPr lang="en-US" sz="2800" dirty="0" smtClean="0">
                    <a:latin typeface="Cambria Math"/>
                  </a:rPr>
                  <a:t>(G) = minimum vertex cover</a:t>
                </a:r>
                <a:endParaRPr lang="en-US" sz="2800" b="0" dirty="0" smtClean="0">
                  <a:latin typeface="Cambria Math"/>
                </a:endParaRPr>
              </a:p>
              <a:p>
                <a14:m>
                  <m:oMath xmlns:m="http://schemas.openxmlformats.org/officeDocument/2006/math">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0</m:t>
                        </m:r>
                      </m:sub>
                    </m:sSub>
                    <m:d>
                      <m:dPr>
                        <m:ctrlPr>
                          <a:rPr lang="en-US" sz="2800" b="0" i="1" dirty="0" smtClean="0">
                            <a:latin typeface="Cambria Math"/>
                          </a:rPr>
                        </m:ctrlPr>
                      </m:dPr>
                      <m:e>
                        <m:r>
                          <a:rPr lang="en-US" sz="2800" b="1" i="1" dirty="0" err="1" smtClean="0">
                            <a:latin typeface="Cambria Math"/>
                          </a:rPr>
                          <m:t>𝒇</m:t>
                        </m:r>
                        <m:r>
                          <a:rPr lang="en-US" sz="2800" b="0" i="1" dirty="0" err="1" smtClean="0">
                            <a:latin typeface="Cambria Math"/>
                          </a:rPr>
                          <m:t>,</m:t>
                        </m:r>
                        <m:r>
                          <a:rPr lang="en-US" sz="2800" b="0" i="1" dirty="0" err="1" smtClean="0">
                            <a:latin typeface="Cambria Math"/>
                          </a:rPr>
                          <m:t>𝑀</m:t>
                        </m:r>
                      </m:e>
                    </m:d>
                    <m:r>
                      <a:rPr lang="en-US" sz="2800" b="0" i="1" dirty="0" smtClean="0">
                        <a:latin typeface="Cambria Math"/>
                      </a:rPr>
                      <m:t>=</m:t>
                    </m:r>
                    <m:f>
                      <m:fPr>
                        <m:ctrlPr>
                          <a:rPr lang="en-US" sz="2800" b="0" i="1" dirty="0" smtClean="0">
                            <a:latin typeface="Cambria Math"/>
                          </a:rPr>
                        </m:ctrlPr>
                      </m:fPr>
                      <m:num>
                        <m:d>
                          <m:dPr>
                            <m:begChr m:val="|"/>
                            <m:endChr m:val="|"/>
                            <m:ctrlPr>
                              <a:rPr lang="en-US" sz="2800" b="0" i="1" dirty="0" smtClean="0">
                                <a:latin typeface="Cambria Math"/>
                              </a:rPr>
                            </m:ctrlPr>
                          </m:dPr>
                          <m:e>
                            <m:r>
                              <a:rPr lang="en-US" sz="2800" b="1" i="1" dirty="0" smtClean="0">
                                <a:solidFill>
                                  <a:srgbClr val="FF0000"/>
                                </a:solidFill>
                                <a:latin typeface="Cambria Math"/>
                              </a:rPr>
                              <m:t>𝑴𝑴</m:t>
                            </m:r>
                            <m:d>
                              <m:dPr>
                                <m:ctrlPr>
                                  <a:rPr lang="en-US" sz="2800" b="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r>
                      <a:rPr lang="en-US" sz="2800" i="1" dirty="0" smtClean="0">
                        <a:latin typeface="Cambria Math"/>
                      </a:rPr>
                      <m:t> =</m:t>
                    </m:r>
                    <m:f>
                      <m:fPr>
                        <m:ctrlPr>
                          <a:rPr lang="en-US" sz="2800" b="0" i="1" dirty="0" smtClean="0">
                            <a:latin typeface="Cambria Math"/>
                          </a:rPr>
                        </m:ctrlPr>
                      </m:fPr>
                      <m:num>
                        <m:d>
                          <m:dPr>
                            <m:begChr m:val="|"/>
                            <m:endChr m:val="|"/>
                            <m:ctrlPr>
                              <a:rPr lang="en-US" sz="2800" i="1" dirty="0" smtClean="0">
                                <a:latin typeface="Cambria Math"/>
                              </a:rPr>
                            </m:ctrlPr>
                          </m:dPr>
                          <m:e>
                            <m:r>
                              <a:rPr lang="en-US" sz="2800" b="1" i="1" dirty="0" smtClean="0">
                                <a:solidFill>
                                  <a:srgbClr val="00B050"/>
                                </a:solidFill>
                                <a:latin typeface="Cambria Math"/>
                              </a:rPr>
                              <m:t>𝑽𝑪</m:t>
                            </m:r>
                            <m:d>
                              <m:dPr>
                                <m:ctrlPr>
                                  <a:rPr lang="en-US" sz="280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oMath>
                </a14:m>
                <a:r>
                  <a:rPr lang="en-US" sz="2800" dirty="0" smtClean="0"/>
                  <a:t> </a:t>
                </a:r>
                <a:r>
                  <a:rPr lang="en-US" sz="2800" dirty="0" smtClean="0">
                    <a:solidFill>
                      <a:srgbClr val="0070C0"/>
                    </a:solidFill>
                  </a:rPr>
                  <a:t>[Fischer et al.’02]</a:t>
                </a:r>
              </a:p>
              <a:p>
                <a14:m>
                  <m:oMath xmlns:m="http://schemas.openxmlformats.org/officeDocument/2006/math">
                    <m:r>
                      <a:rPr lang="en-US" sz="2800" b="0" i="1" smtClean="0">
                        <a:latin typeface="Cambria Math"/>
                      </a:rPr>
                      <m:t>𝑑𝑖𝑠</m:t>
                    </m:r>
                    <m:sSub>
                      <m:sSubPr>
                        <m:ctrlPr>
                          <a:rPr lang="en-US" sz="2800" b="0" i="1" smtClean="0">
                            <a:latin typeface="Cambria Math"/>
                          </a:rPr>
                        </m:ctrlPr>
                      </m:sSubPr>
                      <m:e>
                        <m:r>
                          <a:rPr lang="en-US" sz="2800" b="0" i="1" smtClean="0">
                            <a:latin typeface="Cambria Math"/>
                          </a:rPr>
                          <m:t>𝑡</m:t>
                        </m:r>
                      </m:e>
                      <m:sub>
                        <m:r>
                          <a:rPr lang="en-US" sz="2800" b="0" i="1" smtClean="0">
                            <a:latin typeface="Cambria Math"/>
                          </a:rPr>
                          <m:t>0</m:t>
                        </m:r>
                      </m:sub>
                    </m:sSub>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i="1">
                                <a:latin typeface="Cambria Math"/>
                              </a:rPr>
                              <m:t>𝑆</m:t>
                            </m:r>
                          </m:sub>
                        </m:sSub>
                        <m:r>
                          <a:rPr lang="en-US" sz="2800" b="0" i="1" smtClean="0">
                            <a:latin typeface="Cambria Math"/>
                          </a:rPr>
                          <m:t>,</m:t>
                        </m:r>
                        <m:r>
                          <a:rPr lang="en-US" sz="2800" b="0" i="1" smtClean="0">
                            <a:latin typeface="Cambria Math"/>
                          </a:rPr>
                          <m:t>𝑀</m:t>
                        </m:r>
                      </m:e>
                    </m:d>
                    <m:r>
                      <a:rPr lang="en-US" sz="2800" b="0" i="1" smtClean="0">
                        <a:latin typeface="Cambria Math"/>
                      </a:rPr>
                      <m:t>=</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FF0000"/>
                                </a:solidFill>
                                <a:latin typeface="Cambria Math"/>
                              </a:rPr>
                              <m:t>𝑴</m:t>
                            </m:r>
                            <m:r>
                              <a:rPr lang="en-US" sz="2800" b="1" i="1" dirty="0">
                                <a:solidFill>
                                  <a:srgbClr val="FF0000"/>
                                </a:solidFill>
                                <a:latin typeface="Cambria Math"/>
                              </a:rPr>
                              <m:t>𝑴</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d>
                          <m:dPr>
                            <m:begChr m:val="|"/>
                            <m:endChr m:val="|"/>
                            <m:ctrlPr>
                              <a:rPr lang="en-US" sz="2800" b="0" i="1" dirty="0" smtClean="0">
                                <a:latin typeface="Cambria Math"/>
                              </a:rPr>
                            </m:ctrlPr>
                          </m:dPr>
                          <m:e>
                            <m:r>
                              <a:rPr lang="en-US" sz="2800" b="0" i="1" dirty="0" smtClean="0">
                                <a:latin typeface="Cambria Math"/>
                              </a:rPr>
                              <m:t>𝑆</m:t>
                            </m:r>
                          </m:e>
                        </m:d>
                      </m:den>
                    </m:f>
                    <m:r>
                      <a:rPr lang="en-US" sz="2800" i="1" dirty="0">
                        <a:latin typeface="Cambria Math"/>
                      </a:rPr>
                      <m:t> =</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00B050"/>
                                </a:solidFill>
                                <a:latin typeface="Cambria Math"/>
                              </a:rPr>
                              <m:t>𝑽𝑪</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r>
                          <a:rPr lang="en-US" sz="2800" b="0" i="1" dirty="0" smtClean="0">
                            <a:latin typeface="Cambria Math"/>
                          </a:rPr>
                          <m:t>|</m:t>
                        </m:r>
                        <m:r>
                          <a:rPr lang="en-US" sz="2800" b="0" i="1" dirty="0" smtClean="0">
                            <a:latin typeface="Cambria Math"/>
                          </a:rPr>
                          <m:t>𝑆</m:t>
                        </m:r>
                        <m:r>
                          <a:rPr lang="en-US" sz="2800" b="0" i="1" dirty="0" smtClean="0">
                            <a:latin typeface="Cambria Math"/>
                          </a:rPr>
                          <m:t>|</m:t>
                        </m:r>
                      </m:den>
                    </m:f>
                  </m:oMath>
                </a14:m>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6"/>
                <a:stretch>
                  <a:fillRect l="-1481" t="-2291"/>
                </a:stretch>
              </a:blipFill>
            </p:spPr>
            <p:txBody>
              <a:bodyPr/>
              <a:lstStyle/>
              <a:p>
                <a:r>
                  <a:rPr lang="en-US">
                    <a:noFill/>
                  </a:rPr>
                  <a:t> </a:t>
                </a:r>
              </a:p>
            </p:txBody>
          </p:sp>
        </mc:Fallback>
      </mc:AlternateContent>
    </p:spTree>
    <p:extLst>
      <p:ext uri="{BB962C8B-B14F-4D97-AF65-F5344CB8AC3E}">
        <p14:creationId xmlns:p14="http://schemas.microsoft.com/office/powerpoint/2010/main" val="5327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274638"/>
                <a:ext cx="8534400" cy="1143000"/>
              </a:xfrm>
            </p:spPr>
            <p:txBody>
              <a:bodyPr>
                <a:normAutofit fontScale="90000"/>
              </a:bodyPr>
              <a:lstStyle/>
              <a:p>
                <a14:m>
                  <m:oMath xmlns:m="http://schemas.openxmlformats.org/officeDocument/2006/math">
                    <m:r>
                      <a:rPr lang="en-US" i="1" dirty="0" smtClean="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sSub>
                          <m:sSubPr>
                            <m:ctrlPr>
                              <a:rPr lang="en-US" i="1" dirty="0">
                                <a:latin typeface="Cambria Math"/>
                              </a:rPr>
                            </m:ctrlPr>
                          </m:sSubPr>
                          <m:e>
                            <m:d>
                              <m:dPr>
                                <m:begChr m:val=""/>
                                <m:endChr m:val="|"/>
                                <m:ctrlPr>
                                  <a:rPr lang="en-US" i="1" dirty="0">
                                    <a:latin typeface="Cambria Math"/>
                                  </a:rPr>
                                </m:ctrlPr>
                              </m:dPr>
                              <m:e>
                                <m:r>
                                  <a:rPr lang="en-US">
                                    <a:latin typeface="Cambria Math"/>
                                  </a:rPr>
                                  <m:t>​</m:t>
                                </m:r>
                              </m:e>
                            </m:d>
                          </m:e>
                          <m:sub>
                            <m:r>
                              <a:rPr lang="en-US" b="1" i="1" dirty="0">
                                <a:solidFill>
                                  <a:srgbClr val="0070C0"/>
                                </a:solidFill>
                                <a:latin typeface="Cambria Math"/>
                              </a:rPr>
                              <m:t>𝑺</m:t>
                            </m:r>
                          </m:sub>
                        </m:sSub>
                        <m:r>
                          <a:rPr lang="en-US" i="1" dirty="0">
                            <a:latin typeface="Cambria Math"/>
                          </a:rPr>
                          <m:t>,</m:t>
                        </m:r>
                        <m:r>
                          <a:rPr lang="en-US" i="1" dirty="0">
                            <a:latin typeface="Cambria Math"/>
                          </a:rPr>
                          <m:t>𝑀</m:t>
                        </m:r>
                      </m:e>
                    </m:d>
                    <m:r>
                      <a:rPr lang="en-US" i="1" dirty="0">
                        <a:latin typeface="Cambria Math"/>
                      </a:rPr>
                      <m:t>−</m:t>
                    </m:r>
                    <m:r>
                      <a:rPr lang="en-US" i="1" dirty="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r>
                          <a:rPr lang="en-US" i="1" dirty="0">
                            <a:latin typeface="Cambria Math"/>
                          </a:rPr>
                          <m:t>,</m:t>
                        </m:r>
                        <m:r>
                          <a:rPr lang="en-US" i="1" dirty="0">
                            <a:latin typeface="Cambria Math"/>
                          </a:rPr>
                          <m:t>𝑀</m:t>
                        </m:r>
                      </m:e>
                    </m:d>
                    <m:r>
                      <a:rPr lang="en-US" b="0" i="0" dirty="0" smtClean="0">
                        <a:latin typeface="Cambria Math"/>
                      </a:rPr>
                      <m:t>&lt;</m:t>
                    </m:r>
                    <m:r>
                      <m:rPr>
                        <m:sty m:val="p"/>
                      </m:rPr>
                      <a:rPr lang="en-US" b="0" i="0" dirty="0" smtClean="0">
                        <a:latin typeface="Cambria Math"/>
                      </a:rPr>
                      <m:t>O</m:t>
                    </m:r>
                    <m:d>
                      <m:dPr>
                        <m:ctrlPr>
                          <a:rPr lang="en-US" b="0" i="1" dirty="0" smtClean="0">
                            <a:latin typeface="Cambria Math"/>
                          </a:rPr>
                        </m:ctrlPr>
                      </m:dPr>
                      <m:e>
                        <m:f>
                          <m:fPr>
                            <m:ctrlPr>
                              <a:rPr lang="en-US" b="0" i="1" dirty="0" smtClean="0">
                                <a:latin typeface="Cambria Math"/>
                              </a:rPr>
                            </m:ctrlPr>
                          </m:fPr>
                          <m:num>
                            <m:r>
                              <a:rPr lang="en-US" b="0" i="0" dirty="0" smtClean="0">
                                <a:latin typeface="Cambria Math"/>
                              </a:rPr>
                              <m:t>1</m:t>
                            </m:r>
                          </m:num>
                          <m:den>
                            <m:rad>
                              <m:radPr>
                                <m:degHide m:val="on"/>
                                <m:ctrlPr>
                                  <a:rPr lang="en-US" i="1" dirty="0">
                                    <a:latin typeface="Cambria Math"/>
                                  </a:rPr>
                                </m:ctrlPr>
                              </m:radPr>
                              <m:deg/>
                              <m:e>
                                <m:d>
                                  <m:dPr>
                                    <m:begChr m:val="|"/>
                                    <m:endChr m:val="|"/>
                                    <m:ctrlPr>
                                      <a:rPr lang="en-US" i="1" dirty="0">
                                        <a:latin typeface="Cambria Math"/>
                                      </a:rPr>
                                    </m:ctrlPr>
                                  </m:dPr>
                                  <m:e>
                                    <m:r>
                                      <a:rPr lang="en-US" b="1" i="1" dirty="0" smtClean="0">
                                        <a:solidFill>
                                          <a:srgbClr val="0070C0"/>
                                        </a:solidFill>
                                        <a:latin typeface="Cambria Math"/>
                                      </a:rPr>
                                      <m:t>𝑺</m:t>
                                    </m:r>
                                  </m:e>
                                </m:d>
                              </m:e>
                            </m:rad>
                          </m:den>
                        </m:f>
                      </m:e>
                    </m:d>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274638"/>
                <a:ext cx="8534400" cy="1143000"/>
              </a:xfr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b="0" dirty="0" smtClean="0"/>
                  <a:t>Define: </a:t>
                </a:r>
                <a14:m>
                  <m:oMath xmlns:m="http://schemas.openxmlformats.org/officeDocument/2006/math">
                    <m:r>
                      <a:rPr lang="en-US" b="1" i="1" smtClean="0">
                        <a:latin typeface="Cambria Math"/>
                      </a:rPr>
                      <m:t>𝒀</m:t>
                    </m:r>
                    <m:d>
                      <m:dPr>
                        <m:ctrlPr>
                          <a:rPr lang="en-US" b="0" i="1" smtClean="0">
                            <a:latin typeface="Cambria Math"/>
                          </a:rPr>
                        </m:ctrlPr>
                      </m:dPr>
                      <m:e>
                        <m:r>
                          <a:rPr lang="en-US" b="1" i="1" smtClean="0">
                            <a:solidFill>
                              <a:srgbClr val="0070C0"/>
                            </a:solidFill>
                            <a:latin typeface="Cambria Math"/>
                          </a:rPr>
                          <m:t>𝑺</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smtClean="0">
                                    <a:solidFill>
                                      <a:srgbClr val="FF0000"/>
                                    </a:solidFill>
                                    <a:latin typeface="Cambria Math"/>
                                  </a:rPr>
                                  <m:t>𝑽𝑪</m:t>
                                </m:r>
                              </m:e>
                              <m:sub>
                                <m:r>
                                  <a:rPr lang="en-US" b="1" i="1" smtClean="0">
                                    <a:latin typeface="Cambria Math"/>
                                  </a:rPr>
                                  <m:t>𝒇</m:t>
                                </m:r>
                              </m:sub>
                            </m:sSub>
                            <m:r>
                              <a:rPr lang="en-US" b="0" i="1" smtClean="0">
                                <a:latin typeface="Cambria Math"/>
                              </a:rPr>
                              <m:t>∩</m:t>
                            </m:r>
                            <m:r>
                              <a:rPr lang="en-US" b="1" i="1" smtClean="0">
                                <a:solidFill>
                                  <a:srgbClr val="0070C0"/>
                                </a:solidFill>
                                <a:latin typeface="Cambria Math"/>
                              </a:rPr>
                              <m:t>𝑺</m:t>
                            </m:r>
                          </m:e>
                        </m:d>
                      </m:num>
                      <m:den>
                        <m:d>
                          <m:dPr>
                            <m:begChr m:val="|"/>
                            <m:endChr m:val="|"/>
                            <m:ctrlPr>
                              <a:rPr lang="en-US" b="0" i="1" smtClean="0">
                                <a:latin typeface="Cambria Math"/>
                              </a:rPr>
                            </m:ctrlPr>
                          </m:dPr>
                          <m:e>
                            <m:r>
                              <a:rPr lang="en-US" b="1" i="1">
                                <a:solidFill>
                                  <a:srgbClr val="0070C0"/>
                                </a:solidFill>
                                <a:latin typeface="Cambria Math"/>
                              </a:rPr>
                              <m:t>𝑺</m:t>
                            </m:r>
                          </m:e>
                        </m:d>
                      </m:den>
                    </m:f>
                  </m:oMath>
                </a14:m>
                <a:endParaRPr lang="en-US" i="1" dirty="0" smtClean="0">
                  <a:latin typeface="Cambria Math"/>
                </a:endParaRPr>
              </a:p>
              <a:p>
                <a14:m>
                  <m:oMath xmlns:m="http://schemas.openxmlformats.org/officeDocument/2006/math">
                    <m:r>
                      <a:rPr lang="en-US" i="1">
                        <a:latin typeface="Cambria Math"/>
                      </a:rPr>
                      <m:t>𝑑𝑖𝑠</m:t>
                    </m:r>
                    <m:sSub>
                      <m:sSubPr>
                        <m:ctrlPr>
                          <a:rPr lang="en-US" i="1">
                            <a:latin typeface="Cambria Math"/>
                          </a:rPr>
                        </m:ctrlPr>
                      </m:sSubPr>
                      <m:e>
                        <m:r>
                          <a:rPr lang="en-US" i="1">
                            <a:latin typeface="Cambria Math"/>
                          </a:rPr>
                          <m:t>𝑡</m:t>
                        </m:r>
                      </m:e>
                      <m:sub>
                        <m:r>
                          <a:rPr lang="en-US" i="1">
                            <a:latin typeface="Cambria Math"/>
                          </a:rPr>
                          <m:t>0</m:t>
                        </m:r>
                      </m:sub>
                    </m:sSub>
                    <m:d>
                      <m:dPr>
                        <m:ctrlPr>
                          <a:rPr lang="en-US" i="1">
                            <a:latin typeface="Cambria Math"/>
                          </a:rPr>
                        </m:ctrlPr>
                      </m:dPr>
                      <m:e>
                        <m:r>
                          <a:rPr lang="en-US" b="1" i="1">
                            <a:latin typeface="Cambria Math"/>
                          </a:rPr>
                          <m:t>𝒇</m:t>
                        </m:r>
                        <m:sSub>
                          <m:sSubPr>
                            <m:ctrlPr>
                              <a:rPr lang="en-US" i="1">
                                <a:latin typeface="Cambria Math"/>
                              </a:rPr>
                            </m:ctrlPr>
                          </m:sSubPr>
                          <m:e>
                            <m:d>
                              <m:dPr>
                                <m:begChr m:val=""/>
                                <m:endChr m:val="|"/>
                                <m:ctrlPr>
                                  <a:rPr lang="en-US" i="1">
                                    <a:latin typeface="Cambria Math"/>
                                  </a:rPr>
                                </m:ctrlPr>
                              </m:dPr>
                              <m:e>
                                <m:r>
                                  <a:rPr lang="en-US" i="1">
                                    <a:latin typeface="Cambria Math"/>
                                  </a:rPr>
                                  <m:t>​</m:t>
                                </m:r>
                              </m:e>
                            </m:d>
                          </m:e>
                          <m:sub>
                            <m:r>
                              <a:rPr lang="en-US" b="1" i="1">
                                <a:solidFill>
                                  <a:srgbClr val="0070C0"/>
                                </a:solidFill>
                                <a:latin typeface="Cambria Math"/>
                              </a:rPr>
                              <m:t>𝑺</m:t>
                            </m:r>
                          </m:sub>
                        </m:sSub>
                        <m:r>
                          <a:rPr lang="en-US" i="1">
                            <a:latin typeface="Cambria Math"/>
                          </a:rPr>
                          <m:t>,</m:t>
                        </m:r>
                        <m:r>
                          <a:rPr lang="en-US" i="1">
                            <a:latin typeface="Cambria Math"/>
                          </a:rPr>
                          <m:t>𝑀</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a:solidFill>
                                      <a:srgbClr val="FF0000"/>
                                    </a:solidFill>
                                    <a:latin typeface="Cambria Math"/>
                                  </a:rPr>
                                  <m:t>𝑽𝑪</m:t>
                                </m:r>
                              </m:e>
                              <m:sub>
                                <m:r>
                                  <a:rPr lang="en-US" b="0" i="1" smtClean="0">
                                    <a:latin typeface="Cambria Math"/>
                                  </a:rPr>
                                  <m:t>𝑓</m:t>
                                </m:r>
                                <m:sSub>
                                  <m:sSubPr>
                                    <m:ctrlPr>
                                      <a:rPr lang="en-US" b="0" i="1" smtClean="0">
                                        <a:latin typeface="Cambria Math"/>
                                      </a:rPr>
                                    </m:ctrlPr>
                                  </m:sSubPr>
                                  <m:e>
                                    <m:d>
                                      <m:dPr>
                                        <m:begChr m:val=""/>
                                        <m:endChr m:val="|"/>
                                        <m:ctrlPr>
                                          <a:rPr lang="en-US" b="0" i="1" smtClean="0">
                                            <a:latin typeface="Cambria Math"/>
                                          </a:rPr>
                                        </m:ctrlPr>
                                      </m:dPr>
                                      <m:e>
                                        <m:r>
                                          <a:rPr lang="en-US">
                                            <a:latin typeface="Cambria Math"/>
                                          </a:rPr>
                                          <m:t>​</m:t>
                                        </m:r>
                                      </m:e>
                                    </m:d>
                                  </m:e>
                                  <m:sub>
                                    <m:r>
                                      <a:rPr lang="en-US" b="1" i="1">
                                        <a:solidFill>
                                          <a:srgbClr val="0070C0"/>
                                        </a:solidFill>
                                        <a:latin typeface="Cambria Math"/>
                                      </a:rPr>
                                      <m:t>𝑺</m:t>
                                    </m:r>
                                  </m:sub>
                                </m:sSub>
                              </m:sub>
                            </m:sSub>
                          </m:e>
                        </m:d>
                      </m:num>
                      <m:den>
                        <m:r>
                          <a:rPr lang="en-US" b="0" i="1" smtClean="0">
                            <a:latin typeface="Cambria Math"/>
                          </a:rPr>
                          <m:t>|</m:t>
                        </m:r>
                        <m:r>
                          <a:rPr lang="en-US" b="1" i="1">
                            <a:solidFill>
                              <a:srgbClr val="0070C0"/>
                            </a:solidFill>
                            <a:latin typeface="Cambria Math"/>
                          </a:rPr>
                          <m:t>𝑺</m:t>
                        </m:r>
                        <m:r>
                          <a:rPr lang="en-US" b="0" i="1" smtClean="0">
                            <a:latin typeface="Cambria Math"/>
                          </a:rPr>
                          <m:t>|</m:t>
                        </m:r>
                      </m:den>
                    </m:f>
                    <m:r>
                      <a:rPr lang="en-US" i="1">
                        <a:latin typeface="Cambria Math"/>
                      </a:rPr>
                      <m:t>≤</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b="1" i="1">
                                    <a:solidFill>
                                      <a:srgbClr val="FF0000"/>
                                    </a:solidFill>
                                    <a:latin typeface="Cambria Math"/>
                                  </a:rPr>
                                  <m:t>𝑽𝑪</m:t>
                                </m:r>
                              </m:e>
                              <m:sub>
                                <m:r>
                                  <a:rPr lang="en-US" i="1">
                                    <a:latin typeface="Cambria Math"/>
                                  </a:rPr>
                                  <m:t>𝑓</m:t>
                                </m:r>
                              </m:sub>
                            </m:sSub>
                            <m:r>
                              <a:rPr lang="en-US" i="1">
                                <a:latin typeface="Cambria Math"/>
                              </a:rPr>
                              <m:t>∩</m:t>
                            </m:r>
                            <m:r>
                              <a:rPr lang="en-US" b="1" i="1">
                                <a:solidFill>
                                  <a:srgbClr val="0070C0"/>
                                </a:solidFill>
                                <a:latin typeface="Cambria Math"/>
                              </a:rPr>
                              <m:t>𝑺</m:t>
                            </m:r>
                          </m:e>
                        </m:d>
                      </m:num>
                      <m:den>
                        <m:d>
                          <m:dPr>
                            <m:begChr m:val="|"/>
                            <m:endChr m:val="|"/>
                            <m:ctrlPr>
                              <a:rPr lang="en-US" i="1">
                                <a:latin typeface="Cambria Math"/>
                              </a:rPr>
                            </m:ctrlPr>
                          </m:dPr>
                          <m:e>
                            <m:r>
                              <a:rPr lang="en-US" b="1" i="1">
                                <a:solidFill>
                                  <a:srgbClr val="0070C0"/>
                                </a:solidFill>
                                <a:latin typeface="Cambria Math"/>
                              </a:rPr>
                              <m:t>𝑺</m:t>
                            </m:r>
                          </m:e>
                        </m:d>
                      </m:den>
                    </m:f>
                    <m:r>
                      <a:rPr lang="en-US" b="0" i="1" smtClean="0">
                        <a:latin typeface="Cambria Math"/>
                      </a:rPr>
                      <m:t>= </m:t>
                    </m:r>
                    <m:r>
                      <a:rPr lang="en-US" b="1" i="1">
                        <a:latin typeface="Cambria Math"/>
                      </a:rPr>
                      <m:t>𝒀</m:t>
                    </m:r>
                    <m:r>
                      <a:rPr lang="en-US" i="1">
                        <a:latin typeface="Cambria Math"/>
                      </a:rPr>
                      <m:t>(</m:t>
                    </m:r>
                    <m:r>
                      <a:rPr lang="en-US" b="1" i="1">
                        <a:solidFill>
                          <a:srgbClr val="0070C0"/>
                        </a:solidFill>
                        <a:latin typeface="Cambria Math"/>
                      </a:rPr>
                      <m:t>𝑺</m:t>
                    </m:r>
                    <m:r>
                      <a:rPr lang="en-US" i="1">
                        <a:latin typeface="Cambria Math"/>
                      </a:rPr>
                      <m:t>)</m:t>
                    </m:r>
                  </m:oMath>
                </a14:m>
                <a:endParaRPr lang="en-US" dirty="0" smtClean="0"/>
              </a:p>
              <a:p>
                <a:pPr marL="0" indent="0">
                  <a:buNone/>
                </a:pPr>
                <a14:m>
                  <m:oMath xmlns:m="http://schemas.openxmlformats.org/officeDocument/2006/math">
                    <m:r>
                      <a:rPr lang="en-US" b="1" i="1" smtClean="0">
                        <a:latin typeface="Cambria Math"/>
                      </a:rPr>
                      <m:t>𝒀</m:t>
                    </m:r>
                    <m:r>
                      <a:rPr lang="en-US" b="0" i="1" smtClean="0">
                        <a:latin typeface="Cambria Math"/>
                      </a:rPr>
                      <m:t>(</m:t>
                    </m:r>
                    <m:r>
                      <a:rPr lang="en-US" b="1" i="1" smtClean="0">
                        <a:solidFill>
                          <a:srgbClr val="FF0000"/>
                        </a:solidFill>
                        <a:latin typeface="Cambria Math"/>
                      </a:rPr>
                      <m:t>𝑺</m:t>
                    </m:r>
                    <m:r>
                      <a:rPr lang="en-US" b="0" i="1" smtClean="0">
                        <a:latin typeface="Cambria Math"/>
                      </a:rPr>
                      <m:t>)</m:t>
                    </m:r>
                  </m:oMath>
                </a14:m>
                <a:r>
                  <a:rPr lang="en-US" i="1" dirty="0" smtClean="0">
                    <a:latin typeface="Cambria Math"/>
                  </a:rPr>
                  <a:t> has </a:t>
                </a:r>
                <a:r>
                  <a:rPr lang="en-US" i="1" dirty="0" err="1" smtClean="0">
                    <a:latin typeface="Cambria Math"/>
                  </a:rPr>
                  <a:t>hypergeometric</a:t>
                </a:r>
                <a:r>
                  <a:rPr lang="en-US" i="1" dirty="0" smtClean="0">
                    <a:latin typeface="Cambria Math"/>
                  </a:rPr>
                  <a:t> distribution:</a:t>
                </a:r>
              </a:p>
              <a:p>
                <a14:m>
                  <m:oMath xmlns:m="http://schemas.openxmlformats.org/officeDocument/2006/math">
                    <m:r>
                      <a:rPr lang="en-US" i="1" dirty="0" smtClean="0">
                        <a:latin typeface="Cambria Math"/>
                      </a:rPr>
                      <m:t>𝐸</m:t>
                    </m:r>
                    <m:d>
                      <m:dPr>
                        <m:begChr m:val="["/>
                        <m:endChr m:val="]"/>
                        <m:ctrlPr>
                          <a:rPr lang="en-US" i="1" dirty="0" smtClean="0">
                            <a:latin typeface="Cambria Math"/>
                          </a:rPr>
                        </m:ctrlPr>
                      </m:dPr>
                      <m:e>
                        <m:r>
                          <a:rPr lang="en-US" b="1" i="1" dirty="0" smtClean="0">
                            <a:latin typeface="Cambria Math"/>
                          </a:rPr>
                          <m:t>𝒀</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sSub>
                              <m:sSubPr>
                                <m:ctrlPr>
                                  <a:rPr lang="en-US" b="0" i="1" dirty="0" smtClean="0">
                                    <a:latin typeface="Cambria Math"/>
                                  </a:rPr>
                                </m:ctrlPr>
                              </m:sSubPr>
                              <m:e>
                                <m:r>
                                  <a:rPr lang="en-US" b="1" i="1">
                                    <a:solidFill>
                                      <a:srgbClr val="FF0000"/>
                                    </a:solidFill>
                                    <a:latin typeface="Cambria Math"/>
                                  </a:rPr>
                                  <m:t>𝑽𝑪</m:t>
                                </m:r>
                              </m:e>
                              <m:sub>
                                <m:r>
                                  <a:rPr lang="en-US" b="1" i="1" dirty="0" smtClean="0">
                                    <a:latin typeface="Cambria Math"/>
                                  </a:rPr>
                                  <m:t>𝒇</m:t>
                                </m:r>
                              </m:sub>
                            </m:sSub>
                          </m:e>
                        </m:d>
                      </m:num>
                      <m:den>
                        <m:d>
                          <m:dPr>
                            <m:begChr m:val="|"/>
                            <m:endChr m:val="|"/>
                            <m:ctrlPr>
                              <a:rPr lang="en-US" b="0" i="1" dirty="0" smtClean="0">
                                <a:latin typeface="Cambria Math"/>
                              </a:rPr>
                            </m:ctrlPr>
                          </m:dPr>
                          <m:e>
                            <m:r>
                              <a:rPr lang="en-US" b="0" i="1" dirty="0" smtClean="0">
                                <a:latin typeface="Cambria Math"/>
                              </a:rPr>
                              <m:t>𝐷</m:t>
                            </m:r>
                          </m:e>
                        </m:d>
                      </m:den>
                    </m:f>
                    <m:r>
                      <a:rPr lang="en-US" b="0" i="1" dirty="0" smtClean="0">
                        <a:latin typeface="Cambria Math"/>
                      </a:rPr>
                      <m:t>=</m:t>
                    </m:r>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1" i="1" dirty="0" smtClean="0">
                            <a:latin typeface="Cambria Math"/>
                          </a:rPr>
                          <m:t>𝒇</m:t>
                        </m:r>
                        <m:r>
                          <a:rPr lang="en-US" b="0" i="1" dirty="0" smtClean="0">
                            <a:latin typeface="Cambria Math"/>
                          </a:rPr>
                          <m:t>,</m:t>
                        </m:r>
                        <m:r>
                          <a:rPr lang="en-US" b="0" i="1" dirty="0" smtClean="0">
                            <a:latin typeface="Cambria Math"/>
                          </a:rPr>
                          <m:t>𝑀</m:t>
                        </m:r>
                      </m:e>
                    </m:d>
                  </m:oMath>
                </a14:m>
                <a:endParaRPr lang="en-US" b="0" dirty="0" smtClean="0"/>
              </a:p>
              <a:p>
                <a14:m>
                  <m:oMath xmlns:m="http://schemas.openxmlformats.org/officeDocument/2006/math">
                    <m:r>
                      <a:rPr lang="en-US" i="1" dirty="0" smtClean="0">
                        <a:latin typeface="Cambria Math"/>
                      </a:rPr>
                      <m:t>𝑉𝑎𝑟</m:t>
                    </m:r>
                    <m:d>
                      <m:dPr>
                        <m:begChr m:val="["/>
                        <m:endChr m:val="]"/>
                        <m:ctrlPr>
                          <a:rPr lang="en-US" i="1" dirty="0" smtClean="0">
                            <a:latin typeface="Cambria Math"/>
                          </a:rPr>
                        </m:ctrlPr>
                      </m:dPr>
                      <m:e>
                        <m:r>
                          <a:rPr lang="en-US" i="1" dirty="0" smtClean="0">
                            <a:latin typeface="Cambria Math"/>
                          </a:rPr>
                          <m:t>𝑌</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r>
                              <a:rPr lang="en-US" b="1" i="1">
                                <a:solidFill>
                                  <a:srgbClr val="0070C0"/>
                                </a:solidFill>
                                <a:latin typeface="Cambria Math"/>
                              </a:rPr>
                              <m:t>𝑺</m:t>
                            </m:r>
                          </m:e>
                        </m:d>
                        <m:d>
                          <m:dPr>
                            <m:begChr m:val="|"/>
                            <m:endChr m:val="|"/>
                            <m:ctrlPr>
                              <a:rPr lang="en-US" b="0" i="1" dirty="0" smtClean="0">
                                <a:latin typeface="Cambria Math"/>
                              </a:rPr>
                            </m:ctrlPr>
                          </m:dPr>
                          <m:e>
                            <m:r>
                              <a:rPr lang="en-US" b="0" i="1" dirty="0" smtClean="0">
                                <a:latin typeface="Cambria Math"/>
                              </a:rPr>
                              <m:t>𝑉</m:t>
                            </m:r>
                            <m:sSub>
                              <m:sSubPr>
                                <m:ctrlPr>
                                  <a:rPr lang="en-US" b="0" i="1" dirty="0" smtClean="0">
                                    <a:latin typeface="Cambria Math"/>
                                  </a:rPr>
                                </m:ctrlPr>
                              </m:sSubPr>
                              <m:e>
                                <m:r>
                                  <a:rPr lang="en-US" b="0" i="1" dirty="0" smtClean="0">
                                    <a:latin typeface="Cambria Math"/>
                                  </a:rPr>
                                  <m:t>𝐶</m:t>
                                </m:r>
                              </m:e>
                              <m:sub>
                                <m:r>
                                  <a:rPr lang="en-US" b="0" i="1" dirty="0" smtClean="0">
                                    <a:latin typeface="Cambria Math"/>
                                  </a:rPr>
                                  <m:t>𝑓</m:t>
                                </m:r>
                              </m:sub>
                            </m:sSub>
                          </m:e>
                        </m:d>
                      </m:num>
                      <m:den>
                        <m:d>
                          <m:dPr>
                            <m:begChr m:val="|"/>
                            <m:endChr m:val="|"/>
                            <m:ctrlPr>
                              <a:rPr lang="en-US" b="0" i="1" dirty="0" smtClean="0">
                                <a:latin typeface="Cambria Math"/>
                              </a:rPr>
                            </m:ctrlPr>
                          </m:dPr>
                          <m:e>
                            <m:r>
                              <a:rPr lang="en-US" b="0" i="1" dirty="0" smtClean="0">
                                <a:latin typeface="Cambria Math"/>
                              </a:rPr>
                              <m:t>𝐷</m:t>
                            </m:r>
                          </m:e>
                        </m:d>
                        <m:sSup>
                          <m:sSupPr>
                            <m:ctrlPr>
                              <a:rPr lang="en-US" b="0" i="1" dirty="0" smtClean="0">
                                <a:latin typeface="Cambria Math"/>
                              </a:rPr>
                            </m:ctrlPr>
                          </m:sSupPr>
                          <m:e>
                            <m:d>
                              <m:dPr>
                                <m:begChr m:val="|"/>
                                <m:endChr m:val="|"/>
                                <m:ctrlPr>
                                  <a:rPr lang="en-US" b="0" i="1" dirty="0" smtClean="0">
                                    <a:latin typeface="Cambria Math"/>
                                  </a:rPr>
                                </m:ctrlPr>
                              </m:dPr>
                              <m:e>
                                <m:r>
                                  <a:rPr lang="en-US" b="1" i="1">
                                    <a:solidFill>
                                      <a:srgbClr val="0070C0"/>
                                    </a:solidFill>
                                    <a:latin typeface="Cambria Math"/>
                                  </a:rPr>
                                  <m:t>𝑺</m:t>
                                </m:r>
                              </m:e>
                            </m:d>
                          </m:e>
                          <m:sup>
                            <m:r>
                              <a:rPr lang="en-US" b="0" i="1" dirty="0" smtClean="0">
                                <a:latin typeface="Cambria Math"/>
                              </a:rPr>
                              <m:t>2</m:t>
                            </m:r>
                          </m:sup>
                        </m:sSup>
                      </m:den>
                    </m:f>
                    <m:r>
                      <a:rPr lang="en-US" b="0" i="1" dirty="0" smtClean="0">
                        <a:latin typeface="Cambria Math"/>
                      </a:rPr>
                      <m:t>=</m:t>
                    </m:r>
                    <m:f>
                      <m:fPr>
                        <m:ctrlPr>
                          <a:rPr lang="en-US" b="0" i="1" dirty="0" smtClean="0">
                            <a:latin typeface="Cambria Math"/>
                          </a:rPr>
                        </m:ctrlPr>
                      </m:fPr>
                      <m:num>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0" i="1" dirty="0" smtClean="0">
                                <a:latin typeface="Cambria Math"/>
                              </a:rPr>
                              <m:t>𝑓</m:t>
                            </m:r>
                            <m:r>
                              <a:rPr lang="en-US" b="0" i="1" dirty="0" smtClean="0">
                                <a:latin typeface="Cambria Math"/>
                              </a:rPr>
                              <m:t>,</m:t>
                            </m:r>
                            <m:r>
                              <a:rPr lang="en-US" b="0" i="1" dirty="0" smtClean="0">
                                <a:latin typeface="Cambria Math"/>
                              </a:rPr>
                              <m:t>𝑀</m:t>
                            </m:r>
                          </m:e>
                        </m:d>
                      </m:num>
                      <m:den>
                        <m:d>
                          <m:dPr>
                            <m:begChr m:val="|"/>
                            <m:endChr m:val="|"/>
                            <m:ctrlPr>
                              <a:rPr lang="en-US" i="1" dirty="0">
                                <a:latin typeface="Cambria Math"/>
                              </a:rPr>
                            </m:ctrlPr>
                          </m:dPr>
                          <m:e>
                            <m:r>
                              <a:rPr lang="en-US" b="1" i="1">
                                <a:solidFill>
                                  <a:srgbClr val="0070C0"/>
                                </a:solidFill>
                                <a:latin typeface="Cambria Math"/>
                              </a:rPr>
                              <m:t>𝑺</m:t>
                            </m:r>
                          </m:e>
                        </m:d>
                      </m:den>
                    </m:f>
                    <m:r>
                      <a:rPr lang="en-US" b="0" i="1" dirty="0" smtClean="0">
                        <a:latin typeface="Cambria Math"/>
                      </a:rPr>
                      <m:t>≤</m:t>
                    </m:r>
                    <m:f>
                      <m:fPr>
                        <m:ctrlPr>
                          <a:rPr lang="en-US" b="0" i="1" dirty="0" smtClean="0">
                            <a:latin typeface="Cambria Math"/>
                          </a:rPr>
                        </m:ctrlPr>
                      </m:fPr>
                      <m:num>
                        <m:r>
                          <a:rPr lang="en-US" b="0" i="1" dirty="0" smtClean="0">
                            <a:latin typeface="Cambria Math"/>
                          </a:rPr>
                          <m:t>1</m:t>
                        </m:r>
                      </m:num>
                      <m:den>
                        <m:r>
                          <a:rPr lang="en-US" i="1" dirty="0">
                            <a:latin typeface="Cambria Math"/>
                          </a:rPr>
                          <m:t>|</m:t>
                        </m:r>
                        <m:r>
                          <a:rPr lang="en-US" b="1" i="1">
                            <a:solidFill>
                              <a:srgbClr val="0070C0"/>
                            </a:solidFill>
                            <a:latin typeface="Cambria Math"/>
                          </a:rPr>
                          <m:t>𝑺</m:t>
                        </m:r>
                        <m:r>
                          <a:rPr lang="en-US" i="1" dirty="0">
                            <a:latin typeface="Cambria Math"/>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14"/>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33220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Experiments</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2819399"/>
            <a:ext cx="4800600" cy="317460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 y="2819400"/>
            <a:ext cx="4495800" cy="317460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57200" y="1371600"/>
                <a:ext cx="8229600" cy="1569660"/>
              </a:xfrm>
              <a:prstGeom prst="rect">
                <a:avLst/>
              </a:prstGeom>
              <a:noFill/>
            </p:spPr>
            <p:txBody>
              <a:bodyPr wrap="square" rtlCol="0">
                <a:spAutoFit/>
              </a:bodyPr>
              <a:lstStyle/>
              <a:p>
                <a:pPr marL="285750" indent="-285750">
                  <a:buFont typeface="Arial" pitchFamily="34" charset="0"/>
                  <a:buChar char="•"/>
                </a:pPr>
                <a:r>
                  <a:rPr lang="en-US" sz="2400" dirty="0" smtClean="0"/>
                  <a:t>Data: Apple stock price data (2005-2015) from Google Finance</a:t>
                </a:r>
              </a:p>
              <a:p>
                <a:pPr marL="285750" indent="-285750">
                  <a:buFont typeface="Arial" pitchFamily="34" charset="0"/>
                  <a:buChar char="•"/>
                </a:pPr>
                <a:r>
                  <a:rPr lang="en-US" sz="2400" dirty="0" smtClean="0"/>
                  <a:t>Left: </a:t>
                </a:r>
                <a14:m>
                  <m:oMath xmlns:m="http://schemas.openxmlformats.org/officeDocument/2006/math">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1</m:t>
                        </m:r>
                      </m:sub>
                    </m:sSub>
                  </m:oMath>
                </a14:m>
                <a:r>
                  <a:rPr lang="en-US" sz="2400" dirty="0" smtClean="0"/>
                  <a:t>-isotonic regression</a:t>
                </a:r>
              </a:p>
              <a:p>
                <a:pPr marL="285750" indent="-285750">
                  <a:buFont typeface="Arial" pitchFamily="34" charset="0"/>
                  <a:buChar char="•"/>
                </a:pPr>
                <a:r>
                  <a:rPr lang="en-US" sz="2400" dirty="0" smtClean="0"/>
                  <a:t>Right: error vs. sample size</a:t>
                </a:r>
              </a:p>
              <a:p>
                <a:pPr marL="285750" indent="-285750">
                  <a:buFont typeface="Arial" pitchFamily="34" charset="0"/>
                  <a:buChar char="•"/>
                </a:pP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 y="1371600"/>
                <a:ext cx="8229600" cy="1569660"/>
              </a:xfrm>
              <a:prstGeom prst="rect">
                <a:avLst/>
              </a:prstGeom>
              <a:blipFill rotWithShape="1">
                <a:blip r:embed="rId4"/>
                <a:stretch>
                  <a:fillRect l="-963" t="-3113"/>
                </a:stretch>
              </a:blipFill>
            </p:spPr>
            <p:txBody>
              <a:bodyPr/>
              <a:lstStyle/>
              <a:p>
                <a:r>
                  <a:rPr lang="en-US">
                    <a:noFill/>
                  </a:rPr>
                  <a:t> </a:t>
                </a:r>
              </a:p>
            </p:txBody>
          </p:sp>
        </mc:Fallback>
      </mc:AlternateContent>
    </p:spTree>
    <p:extLst>
      <p:ext uri="{BB962C8B-B14F-4D97-AF65-F5344CB8AC3E}">
        <p14:creationId xmlns:p14="http://schemas.microsoft.com/office/powerpoint/2010/main" val="195111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9738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76200"/>
                <a:ext cx="8451574" cy="914400"/>
              </a:xfrm>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1</m:t>
                        </m:r>
                      </m:sub>
                    </m:sSub>
                  </m:oMath>
                </a14:m>
                <a:r>
                  <a:rPr lang="en-US" dirty="0" smtClean="0">
                    <a:solidFill>
                      <a:srgbClr val="0070C0"/>
                    </a:solidFill>
                  </a:rPr>
                  <a:t>-Testers for Other Properties</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76200"/>
                <a:ext cx="8451574" cy="914400"/>
              </a:xfrm>
              <a:blipFill rotWithShape="1">
                <a:blip r:embed="rId2"/>
                <a:stretch>
                  <a:fillRect t="-5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257800"/>
              </a:xfrm>
            </p:spPr>
            <p:txBody>
              <a:bodyPr>
                <a:noAutofit/>
              </a:bodyPr>
              <a:lstStyle/>
              <a:p>
                <a:pPr marL="0" indent="0">
                  <a:buNone/>
                </a:pPr>
                <a:r>
                  <a:rPr lang="en-US" sz="2400" dirty="0" smtClean="0">
                    <a:solidFill>
                      <a:schemeClr val="tx1"/>
                    </a:solidFill>
                  </a:rPr>
                  <a:t>Via combinatorial characterization of </a:t>
                </a:r>
                <a14:m>
                  <m:oMath xmlns:m="http://schemas.openxmlformats.org/officeDocument/2006/math">
                    <m:sSub>
                      <m:sSubPr>
                        <m:ctrlPr>
                          <a:rPr lang="en-US" sz="2400" i="1" dirty="0">
                            <a:solidFill>
                              <a:schemeClr val="tx1"/>
                            </a:solidFill>
                            <a:latin typeface="Cambria Math"/>
                          </a:rPr>
                        </m:ctrlPr>
                      </m:sSubPr>
                      <m:e>
                        <m:r>
                          <a:rPr lang="en-US" sz="2400" i="1" dirty="0">
                            <a:solidFill>
                              <a:schemeClr val="tx1"/>
                            </a:solidFill>
                            <a:latin typeface="Cambria Math"/>
                          </a:rPr>
                          <m:t>𝐿</m:t>
                        </m:r>
                      </m:e>
                      <m:sub>
                        <m:r>
                          <a:rPr lang="en-US" sz="2400" i="1" dirty="0">
                            <a:solidFill>
                              <a:schemeClr val="tx1"/>
                            </a:solidFill>
                            <a:latin typeface="Cambria Math"/>
                          </a:rPr>
                          <m:t>1</m:t>
                        </m:r>
                      </m:sub>
                    </m:sSub>
                  </m:oMath>
                </a14:m>
                <a:r>
                  <a:rPr lang="en-US" sz="2400" dirty="0" smtClean="0">
                    <a:solidFill>
                      <a:schemeClr val="tx1"/>
                    </a:solidFill>
                  </a:rPr>
                  <a:t>-distance to the property</a:t>
                </a:r>
              </a:p>
              <a:p>
                <a:r>
                  <a:rPr lang="en-US" sz="2400" dirty="0" smtClean="0">
                    <a:solidFill>
                      <a:schemeClr val="tx1"/>
                    </a:solidFill>
                  </a:rPr>
                  <a:t>Lipschitz property </a:t>
                </a:r>
                <a14:m>
                  <m:oMath xmlns:m="http://schemas.openxmlformats.org/officeDocument/2006/math">
                    <m:r>
                      <a:rPr lang="en-US" sz="2400" b="1" i="1">
                        <a:solidFill>
                          <a:schemeClr val="tx1"/>
                        </a:solidFill>
                        <a:latin typeface="Cambria Math"/>
                      </a:rPr>
                      <m:t>𝒇</m:t>
                    </m:r>
                    <m:r>
                      <a:rPr lang="en-US" sz="2400" b="1" i="1">
                        <a:solidFill>
                          <a:schemeClr val="tx1"/>
                        </a:solidFill>
                        <a:latin typeface="Cambria Math"/>
                      </a:rPr>
                      <m:t>:</m:t>
                    </m:r>
                    <m:sSup>
                      <m:sSupPr>
                        <m:ctrlPr>
                          <a:rPr lang="en-US" sz="2400" b="1" i="1">
                            <a:solidFill>
                              <a:schemeClr val="tx1"/>
                            </a:solidFill>
                            <a:latin typeface="Cambria Math"/>
                          </a:rPr>
                        </m:ctrlPr>
                      </m:sSupPr>
                      <m:e>
                        <m:d>
                          <m:dPr>
                            <m:begChr m:val="["/>
                            <m:endChr m:val="]"/>
                            <m:ctrlPr>
                              <a:rPr lang="en-US" sz="2400" b="1" i="1">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a:solidFill>
                          <a:schemeClr val="tx1"/>
                        </a:solidFill>
                        <a:latin typeface="Cambria Math"/>
                      </a:rPr>
                      <m:t>→[</m:t>
                    </m:r>
                    <m:r>
                      <a:rPr lang="en-US" sz="2400" i="1">
                        <a:solidFill>
                          <a:schemeClr val="tx1"/>
                        </a:solidFill>
                        <a:latin typeface="Cambria Math"/>
                      </a:rPr>
                      <m:t>0,1</m:t>
                    </m:r>
                    <m:r>
                      <a:rPr lang="en-US" sz="2400" b="1" i="1">
                        <a:solidFill>
                          <a:schemeClr val="tx1"/>
                        </a:solidFill>
                        <a:latin typeface="Cambria Math"/>
                      </a:rPr>
                      <m:t>]</m:t>
                    </m:r>
                  </m:oMath>
                </a14:m>
                <a:r>
                  <a:rPr lang="en-US" sz="2400" dirty="0" smtClean="0">
                    <a:solidFill>
                      <a:schemeClr val="tx1"/>
                    </a:solidFill>
                  </a:rPr>
                  <a:t>: </a:t>
                </a:r>
                <a:endParaRPr lang="en-US" sz="2400" b="0" i="0" dirty="0" smtClean="0">
                  <a:solidFill>
                    <a:schemeClr val="tx1"/>
                  </a:solidFill>
                  <a:latin typeface="Cambria Math"/>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a:rPr>
                        <m:t>Θ</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𝜖</m:t>
                              </m:r>
                            </m:den>
                          </m:f>
                        </m:e>
                      </m:d>
                    </m:oMath>
                  </m:oMathPara>
                </a14:m>
                <a:endParaRPr lang="en-US" sz="2400" dirty="0" smtClean="0">
                  <a:solidFill>
                    <a:schemeClr val="tx1"/>
                  </a:solidFill>
                </a:endParaRPr>
              </a:p>
              <a:p>
                <a:pPr marL="0" indent="0">
                  <a:buNone/>
                </a:pPr>
                <a:r>
                  <a:rPr lang="en-US" sz="2400" dirty="0" smtClean="0">
                    <a:solidFill>
                      <a:schemeClr val="tx1"/>
                    </a:solidFill>
                  </a:rPr>
                  <a:t>Via (implicit) </a:t>
                </a:r>
                <a:r>
                  <a:rPr lang="en-US" sz="2400" b="1" dirty="0" smtClean="0">
                    <a:solidFill>
                      <a:schemeClr val="tx1"/>
                    </a:solidFill>
                  </a:rPr>
                  <a:t>proper learning</a:t>
                </a:r>
                <a:r>
                  <a:rPr lang="en-US" sz="2400" dirty="0" smtClean="0">
                    <a:solidFill>
                      <a:schemeClr val="tx1"/>
                    </a:solidFill>
                  </a:rPr>
                  <a:t>: approximate in </a:t>
                </a:r>
                <a14:m>
                  <m:oMath xmlns:m="http://schemas.openxmlformats.org/officeDocument/2006/math">
                    <m:sSub>
                      <m:sSubPr>
                        <m:ctrlPr>
                          <a:rPr lang="en-US" sz="2400" i="1" dirty="0" smtClean="0">
                            <a:solidFill>
                              <a:schemeClr val="tx1"/>
                            </a:solidFill>
                            <a:latin typeface="Cambria Math"/>
                          </a:rPr>
                        </m:ctrlPr>
                      </m:sSubPr>
                      <m:e>
                        <m:r>
                          <a:rPr lang="en-US" sz="2400" i="1" dirty="0" smtClean="0">
                            <a:solidFill>
                              <a:schemeClr val="tx1"/>
                            </a:solidFill>
                            <a:latin typeface="Cambria Math"/>
                          </a:rPr>
                          <m:t>𝐿</m:t>
                        </m:r>
                      </m:e>
                      <m:sub>
                        <m:r>
                          <a:rPr lang="en-US" sz="2400" i="1" dirty="0" smtClean="0">
                            <a:solidFill>
                              <a:schemeClr val="tx1"/>
                            </a:solidFill>
                            <a:latin typeface="Cambria Math"/>
                          </a:rPr>
                          <m:t>1</m:t>
                        </m:r>
                      </m:sub>
                    </m:sSub>
                  </m:oMath>
                </a14:m>
                <a:r>
                  <a:rPr lang="en-US" sz="2400" dirty="0" smtClean="0">
                    <a:solidFill>
                      <a:schemeClr val="tx1"/>
                    </a:solidFill>
                  </a:rPr>
                  <a:t> up to error </a:t>
                </a:r>
                <a14:m>
                  <m:oMath xmlns:m="http://schemas.openxmlformats.org/officeDocument/2006/math">
                    <m:r>
                      <a:rPr lang="en-US" sz="2400" b="1" i="1" smtClean="0">
                        <a:solidFill>
                          <a:schemeClr val="tx1"/>
                        </a:solidFill>
                        <a:latin typeface="Cambria Math"/>
                      </a:rPr>
                      <m:t>𝝐</m:t>
                    </m:r>
                  </m:oMath>
                </a14:m>
                <a:r>
                  <a:rPr lang="en-US" sz="2400" dirty="0" smtClean="0">
                    <a:solidFill>
                      <a:schemeClr val="tx1"/>
                    </a:solidFill>
                  </a:rPr>
                  <a:t>, test approximation on a random </a:t>
                </a:r>
                <a14:m>
                  <m:oMath xmlns:m="http://schemas.openxmlformats.org/officeDocument/2006/math">
                    <m:r>
                      <a:rPr lang="en-US" sz="2400" i="1" dirty="0" smtClean="0">
                        <a:solidFill>
                          <a:schemeClr val="tx1"/>
                        </a:solidFill>
                        <a:latin typeface="Cambria Math"/>
                      </a:rPr>
                      <m:t>𝑂</m:t>
                    </m:r>
                    <m:r>
                      <a:rPr lang="en-US" sz="2400" i="1" dirty="0" smtClean="0">
                        <a:solidFill>
                          <a:schemeClr val="tx1"/>
                        </a:solidFill>
                        <a:latin typeface="Cambria Math"/>
                      </a:rPr>
                      <m:t>(1/</m:t>
                    </m:r>
                    <m:r>
                      <a:rPr lang="en-US" sz="2400" i="1" dirty="0" smtClean="0">
                        <a:solidFill>
                          <a:schemeClr val="tx1"/>
                        </a:solidFill>
                        <a:latin typeface="Cambria Math"/>
                      </a:rPr>
                      <m:t>𝜖</m:t>
                    </m:r>
                    <m:r>
                      <a:rPr lang="en-US" sz="2400" i="1" dirty="0" smtClean="0">
                        <a:solidFill>
                          <a:schemeClr val="tx1"/>
                        </a:solidFill>
                        <a:latin typeface="Cambria Math"/>
                      </a:rPr>
                      <m:t>)</m:t>
                    </m:r>
                  </m:oMath>
                </a14:m>
                <a:r>
                  <a:rPr lang="en-US" sz="2400" dirty="0" smtClean="0">
                    <a:solidFill>
                      <a:schemeClr val="tx1"/>
                    </a:solidFill>
                  </a:rPr>
                  <a:t>-sample</a:t>
                </a:r>
                <a:endParaRPr lang="en-US" sz="2400" dirty="0">
                  <a:solidFill>
                    <a:schemeClr val="tx1"/>
                  </a:solidFill>
                </a:endParaRPr>
              </a:p>
              <a:p>
                <a:r>
                  <a:rPr lang="en-US" sz="2400" dirty="0" smtClean="0">
                    <a:solidFill>
                      <a:schemeClr val="tx1"/>
                    </a:solidFill>
                  </a:rPr>
                  <a:t>Convexity </a:t>
                </a:r>
                <a14:m>
                  <m:oMath xmlns:m="http://schemas.openxmlformats.org/officeDocument/2006/math">
                    <m:r>
                      <a:rPr lang="en-US" sz="2400" b="1" i="1" smtClean="0">
                        <a:solidFill>
                          <a:schemeClr val="tx1"/>
                        </a:solidFill>
                        <a:latin typeface="Cambria Math"/>
                      </a:rPr>
                      <m:t>𝒇</m:t>
                    </m:r>
                    <m:r>
                      <a:rPr lang="en-US" sz="2400" b="1" i="1" smtClean="0">
                        <a:solidFill>
                          <a:schemeClr val="tx1"/>
                        </a:solidFill>
                        <a:latin typeface="Cambria Math"/>
                      </a:rPr>
                      <m:t>:</m:t>
                    </m:r>
                    <m:sSup>
                      <m:sSupPr>
                        <m:ctrlPr>
                          <a:rPr lang="en-US" sz="2400" b="1" i="1" smtClean="0">
                            <a:solidFill>
                              <a:schemeClr val="tx1"/>
                            </a:solidFill>
                            <a:latin typeface="Cambria Math"/>
                          </a:rPr>
                        </m:ctrlPr>
                      </m:sSupPr>
                      <m:e>
                        <m:d>
                          <m:dPr>
                            <m:begChr m:val="["/>
                            <m:endChr m:val="]"/>
                            <m:ctrlPr>
                              <a:rPr lang="en-US" sz="2400" b="1" i="1" smtClean="0">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smtClean="0">
                        <a:solidFill>
                          <a:schemeClr val="tx1"/>
                        </a:solidFill>
                        <a:latin typeface="Cambria Math"/>
                      </a:rPr>
                      <m:t>→[</m:t>
                    </m:r>
                    <m:r>
                      <a:rPr lang="en-US" sz="2400" b="0" i="1" smtClean="0">
                        <a:solidFill>
                          <a:schemeClr val="tx1"/>
                        </a:solidFill>
                        <a:latin typeface="Cambria Math"/>
                      </a:rPr>
                      <m:t>0,1</m:t>
                    </m:r>
                    <m:r>
                      <a:rPr lang="en-US" sz="2400" b="1" i="1" smtClean="0">
                        <a:solidFill>
                          <a:schemeClr val="tx1"/>
                        </a:solidFill>
                        <a:latin typeface="Cambria Math"/>
                      </a:rPr>
                      <m:t>]</m:t>
                    </m:r>
                  </m:oMath>
                </a14:m>
                <a:r>
                  <a:rPr lang="en-US" sz="2400" b="1" dirty="0" smtClean="0">
                    <a:solidFill>
                      <a:schemeClr val="tx1"/>
                    </a:solidFill>
                  </a:rPr>
                  <a:t>: </a:t>
                </a:r>
                <a:endParaRPr lang="en-US" sz="2400" dirty="0" smtClean="0">
                  <a:solidFill>
                    <a:schemeClr val="tx1"/>
                  </a:solidFill>
                  <a:latin typeface="Cambria Math"/>
                </a:endParaRPr>
              </a:p>
              <a:p>
                <a:pPr marL="0" indent="0" algn="ctr">
                  <a:buNone/>
                </a:pPr>
                <a14:m>
                  <m:oMath xmlns:m="http://schemas.openxmlformats.org/officeDocument/2006/math">
                    <m:r>
                      <m:rPr>
                        <m:sty m:val="p"/>
                      </m:rPr>
                      <a:rPr lang="en-US" sz="2400" smtClean="0">
                        <a:solidFill>
                          <a:schemeClr val="tx1"/>
                        </a:solidFill>
                        <a:latin typeface="Cambria Math"/>
                      </a:rPr>
                      <m:t>O</m:t>
                    </m:r>
                    <m:d>
                      <m:dPr>
                        <m:ctrlPr>
                          <a:rPr lang="en-US" sz="2400" i="1">
                            <a:solidFill>
                              <a:schemeClr val="tx1"/>
                            </a:solidFill>
                            <a:latin typeface="Cambria Math"/>
                          </a:rPr>
                        </m:ctrlPr>
                      </m:dPr>
                      <m:e>
                        <m:sSup>
                          <m:sSupPr>
                            <m:ctrlPr>
                              <a:rPr lang="en-US" sz="2400" b="0" i="1" smtClean="0">
                                <a:solidFill>
                                  <a:schemeClr val="tx1"/>
                                </a:solidFill>
                                <a:latin typeface="Cambria Math"/>
                              </a:rPr>
                            </m:ctrlPr>
                          </m:sSupPr>
                          <m:e>
                            <m:r>
                              <a:rPr lang="en-US" sz="2400" b="1" i="1" smtClean="0">
                                <a:solidFill>
                                  <a:schemeClr val="tx1"/>
                                </a:solidFill>
                                <a:latin typeface="Cambria Math"/>
                              </a:rPr>
                              <m:t>𝝐</m:t>
                            </m:r>
                          </m:e>
                          <m: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2</m:t>
                                </m:r>
                              </m:den>
                            </m:f>
                          </m:sup>
                        </m:s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oMath>
                </a14:m>
                <a:r>
                  <a:rPr lang="en-US" sz="2400" dirty="0" smtClean="0">
                    <a:solidFill>
                      <a:schemeClr val="tx1"/>
                    </a:solidFill>
                  </a:rPr>
                  <a:t> (tight for </a:t>
                </a:r>
                <a14:m>
                  <m:oMath xmlns:m="http://schemas.openxmlformats.org/officeDocument/2006/math">
                    <m:r>
                      <a:rPr lang="en-US" sz="2400" b="1" i="1" dirty="0" smtClean="0">
                        <a:solidFill>
                          <a:srgbClr val="FF0000"/>
                        </a:solidFill>
                        <a:latin typeface="Cambria Math"/>
                      </a:rPr>
                      <m:t>𝒅</m:t>
                    </m:r>
                    <m:r>
                      <a:rPr lang="en-US" sz="2400" b="0" i="1" dirty="0" smtClean="0">
                        <a:solidFill>
                          <a:schemeClr val="tx1"/>
                        </a:solidFill>
                        <a:latin typeface="Cambria Math"/>
                      </a:rPr>
                      <m:t>≤2</m:t>
                    </m:r>
                  </m:oMath>
                </a14:m>
                <a:r>
                  <a:rPr lang="en-US" sz="2400" dirty="0" smtClean="0">
                    <a:solidFill>
                      <a:schemeClr val="tx1"/>
                    </a:solidFill>
                  </a:rPr>
                  <a:t>) </a:t>
                </a:r>
              </a:p>
              <a:p>
                <a:r>
                  <a:rPr lang="en-US" sz="2400" dirty="0" err="1" smtClean="0">
                    <a:solidFill>
                      <a:schemeClr val="tx1"/>
                    </a:solidFill>
                  </a:rPr>
                  <a:t>Submodularity</a:t>
                </a:r>
                <a:r>
                  <a:rPr lang="en-US" sz="2400" dirty="0" smtClean="0">
                    <a:solidFill>
                      <a:schemeClr val="tx1"/>
                    </a:solidFill>
                  </a:rPr>
                  <a:t> </a:t>
                </a:r>
                <a14:m>
                  <m:oMath xmlns:m="http://schemas.openxmlformats.org/officeDocument/2006/math">
                    <m:r>
                      <a:rPr lang="en-US" sz="2400" b="1" i="1" smtClean="0">
                        <a:solidFill>
                          <a:schemeClr val="tx1"/>
                        </a:solidFill>
                        <a:latin typeface="Cambria Math"/>
                      </a:rPr>
                      <m:t>𝒇</m:t>
                    </m:r>
                    <m:r>
                      <a:rPr lang="en-US" sz="2400" b="0" i="1" smtClean="0">
                        <a:solidFill>
                          <a:schemeClr val="tx1"/>
                        </a:solidFill>
                        <a:latin typeface="Cambria Math"/>
                      </a:rPr>
                      <m:t>:</m:t>
                    </m:r>
                    <m:sSup>
                      <m:sSupPr>
                        <m:ctrlPr>
                          <a:rPr lang="en-US" sz="2400" b="0" i="1" smtClean="0">
                            <a:solidFill>
                              <a:schemeClr val="tx1"/>
                            </a:solidFill>
                            <a:latin typeface="Cambria Math"/>
                          </a:rPr>
                        </m:ctrlPr>
                      </m:sSupPr>
                      <m:e>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e>
                      <m:sup>
                        <m:r>
                          <a:rPr lang="en-US" sz="2400" b="1" i="1" smtClean="0">
                            <a:solidFill>
                              <a:srgbClr val="FF0000"/>
                            </a:solidFill>
                            <a:latin typeface="Cambria Math"/>
                          </a:rPr>
                          <m:t>𝒅</m:t>
                        </m:r>
                      </m:sup>
                    </m:sSup>
                    <m:r>
                      <a:rPr lang="en-US" sz="2400" b="0" i="1" smtClean="0">
                        <a:solidFill>
                          <a:schemeClr val="tx1"/>
                        </a:solidFill>
                        <a:latin typeface="Cambria Math"/>
                      </a:rPr>
                      <m:t>→</m:t>
                    </m:r>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oMath>
                </a14:m>
                <a:endParaRPr lang="en-US" sz="2400" dirty="0" smtClean="0">
                  <a:solidFill>
                    <a:schemeClr val="tx1"/>
                  </a:solidFill>
                </a:endParaRPr>
              </a:p>
              <a:p>
                <a:pPr marL="0" indent="0" algn="ctr">
                  <a:buNone/>
                </a:pPr>
                <a14:m>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2</m:t>
                        </m:r>
                      </m:e>
                      <m:sup>
                        <m:acc>
                          <m:accPr>
                            <m:chr m:val="̃"/>
                            <m:ctrlPr>
                              <a:rPr lang="en-US" sz="2400" b="0" i="1" smtClean="0">
                                <a:solidFill>
                                  <a:schemeClr val="tx1"/>
                                </a:solidFill>
                                <a:latin typeface="Cambria Math"/>
                              </a:rPr>
                            </m:ctrlPr>
                          </m:accPr>
                          <m:e>
                            <m:r>
                              <a:rPr lang="en-US" sz="2400" b="0" i="1" smtClean="0">
                                <a:solidFill>
                                  <a:schemeClr val="tx1"/>
                                </a:solidFill>
                                <a:latin typeface="Cambria Math"/>
                              </a:rPr>
                              <m:t>𝑂</m:t>
                            </m:r>
                          </m:e>
                        </m:acc>
                        <m:d>
                          <m:dPr>
                            <m:ctrlPr>
                              <a:rPr lang="en-US" sz="2400" b="0" i="1" smtClean="0">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1</m:t>
                                </m:r>
                              </m:num>
                              <m:den>
                                <m:r>
                                  <a:rPr lang="en-US" sz="2400" b="1" i="1">
                                    <a:solidFill>
                                      <a:schemeClr val="tx1"/>
                                    </a:solidFill>
                                    <a:latin typeface="Cambria Math"/>
                                  </a:rPr>
                                  <m:t>𝝐</m:t>
                                </m:r>
                              </m:den>
                            </m:f>
                          </m:e>
                        </m:d>
                      </m:sup>
                    </m:sSup>
                    <m:r>
                      <a:rPr lang="en-US" sz="2400" b="0" i="1" smtClean="0">
                        <a:solidFill>
                          <a:schemeClr val="tx1"/>
                        </a:solidFill>
                        <a:latin typeface="Cambria Math"/>
                      </a:rPr>
                      <m:t>+</m:t>
                    </m:r>
                    <m:r>
                      <a:rPr lang="en-US" sz="2400" b="0" i="1" smtClean="0">
                        <a:solidFill>
                          <a:schemeClr val="tx1"/>
                        </a:solidFill>
                        <a:latin typeface="Cambria Math"/>
                      </a:rPr>
                      <m:t>𝑝𝑜𝑙𝑦</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func>
                      <m:funcPr>
                        <m:ctrlPr>
                          <a:rPr lang="en-US" sz="2400" b="0" i="1" smtClean="0">
                            <a:solidFill>
                              <a:schemeClr val="tx1"/>
                            </a:solidFill>
                            <a:latin typeface="Cambria Math"/>
                          </a:rPr>
                        </m:ctrlPr>
                      </m:funcPr>
                      <m:fName>
                        <m:r>
                          <m:rPr>
                            <m:sty m:val="p"/>
                          </m:rPr>
                          <a:rPr lang="en-US" sz="2400" b="0" i="0" smtClean="0">
                            <a:solidFill>
                              <a:schemeClr val="tx1"/>
                            </a:solidFill>
                            <a:latin typeface="Cambria Math"/>
                          </a:rPr>
                          <m:t>log</m:t>
                        </m:r>
                      </m:fName>
                      <m:e>
                        <m:r>
                          <a:rPr lang="en-US" sz="2400" b="1" i="1" smtClean="0">
                            <a:solidFill>
                              <a:srgbClr val="FF0000"/>
                            </a:solidFill>
                            <a:latin typeface="Cambria Math"/>
                          </a:rPr>
                          <m:t>𝒅</m:t>
                        </m:r>
                      </m:e>
                    </m:func>
                  </m:oMath>
                </a14:m>
                <a:r>
                  <a:rPr lang="en-US" sz="2400" dirty="0" smtClean="0">
                    <a:solidFill>
                      <a:srgbClr val="0070C0"/>
                    </a:solidFill>
                  </a:rPr>
                  <a:t> </a:t>
                </a:r>
                <a:r>
                  <a:rPr lang="en-US" dirty="0" smtClean="0">
                    <a:solidFill>
                      <a:srgbClr val="0070C0"/>
                    </a:solidFill>
                  </a:rPr>
                  <a:t>[Feldman, </a:t>
                </a:r>
                <a:r>
                  <a:rPr lang="en-US" dirty="0" err="1" smtClean="0">
                    <a:solidFill>
                      <a:srgbClr val="0070C0"/>
                    </a:solidFill>
                  </a:rPr>
                  <a:t>Vondrak</a:t>
                </a:r>
                <a:r>
                  <a:rPr lang="en-US" dirty="0" smtClean="0">
                    <a:solidFill>
                      <a:srgbClr val="0070C0"/>
                    </a:solidFill>
                  </a:rPr>
                  <a:t>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257800"/>
              </a:xfrm>
              <a:blipFill rotWithShape="1">
                <a:blip r:embed="rId3"/>
                <a:stretch>
                  <a:fillRect l="-1111" t="-928" r="-444"/>
                </a:stretch>
              </a:blipFill>
            </p:spPr>
            <p:txBody>
              <a:bodyPr/>
              <a:lstStyle/>
              <a:p>
                <a:r>
                  <a:rPr lang="en-US">
                    <a:noFill/>
                  </a:rPr>
                  <a:t> </a:t>
                </a:r>
              </a:p>
            </p:txBody>
          </p:sp>
        </mc:Fallback>
      </mc:AlternateContent>
    </p:spTree>
    <p:extLst>
      <p:ext uri="{BB962C8B-B14F-4D97-AF65-F5344CB8AC3E}">
        <p14:creationId xmlns:p14="http://schemas.microsoft.com/office/powerpoint/2010/main" val="38519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Open Problems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029200"/>
              </a:xfrm>
            </p:spPr>
            <p:txBody>
              <a:bodyPr>
                <a:normAutofit fontScale="77500" lnSpcReduction="20000"/>
              </a:bodyPr>
              <a:lstStyle/>
              <a:p>
                <a:r>
                  <a:rPr lang="en-US" sz="2800" dirty="0" smtClean="0"/>
                  <a:t>All our algorithms for </a:t>
                </a:r>
                <a:r>
                  <a:rPr lang="en-US" sz="2800" dirty="0" err="1" smtClean="0"/>
                  <a:t>for</a:t>
                </a:r>
                <a:r>
                  <a:rPr lang="en-US" sz="2800" dirty="0" smtClean="0"/>
                  <a:t> </a:t>
                </a:r>
                <a14:m>
                  <m:oMath xmlns:m="http://schemas.openxmlformats.org/officeDocument/2006/math">
                    <m:r>
                      <a:rPr lang="en-US" sz="2800" b="0" i="1" smtClean="0">
                        <a:latin typeface="Cambria Math" panose="02040503050406030204" pitchFamily="18" charset="0"/>
                      </a:rPr>
                      <m:t>𝑝</m:t>
                    </m:r>
                    <m:r>
                      <a:rPr lang="en-US" sz="2800" b="0" i="1" smtClean="0">
                        <a:latin typeface="Cambria Math"/>
                      </a:rPr>
                      <m:t>&gt;</m:t>
                    </m:r>
                    <m:r>
                      <a:rPr lang="en-US" sz="2800" b="0" i="1" smtClean="0">
                        <a:latin typeface="Cambria Math" panose="02040503050406030204" pitchFamily="18" charset="0"/>
                      </a:rPr>
                      <m:t>1</m:t>
                    </m:r>
                  </m:oMath>
                </a14:m>
                <a:r>
                  <a:rPr lang="en-US" sz="2800" dirty="0" smtClean="0"/>
                  <a:t> were obtained directly from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1</m:t>
                        </m:r>
                      </m:sub>
                    </m:sSub>
                  </m:oMath>
                </a14:m>
                <a:r>
                  <a:rPr lang="en-US" sz="2800" dirty="0" smtClean="0"/>
                  <a:t>-testers.</a:t>
                </a:r>
              </a:p>
              <a:p>
                <a:pPr marL="0" indent="0" algn="ctr">
                  <a:buNone/>
                </a:pPr>
                <a:r>
                  <a:rPr lang="en-US" sz="2800" dirty="0" smtClean="0">
                    <a:solidFill>
                      <a:srgbClr val="FF0000"/>
                    </a:solidFill>
                  </a:rPr>
                  <a:t>Can one design better algorithms by working directly with </a:t>
                </a:r>
                <a14:m>
                  <m:oMath xmlns:m="http://schemas.openxmlformats.org/officeDocument/2006/math">
                    <m:sSub>
                      <m:sSubPr>
                        <m:ctrlPr>
                          <a:rPr lang="en-US" sz="2800" b="0" i="1" smtClean="0">
                            <a:solidFill>
                              <a:srgbClr val="FF0000"/>
                            </a:solidFill>
                            <a:latin typeface="Cambria Math"/>
                          </a:rPr>
                        </m:ctrlPr>
                      </m:sSubPr>
                      <m:e>
                        <m:r>
                          <a:rPr lang="en-US" sz="2800" b="0" i="1" smtClean="0">
                            <a:solidFill>
                              <a:srgbClr val="FF0000"/>
                            </a:solidFill>
                            <a:latin typeface="Cambria Math" panose="02040503050406030204" pitchFamily="18" charset="0"/>
                          </a:rPr>
                          <m:t>𝐿</m:t>
                        </m:r>
                      </m:e>
                      <m:sub>
                        <m:r>
                          <a:rPr lang="en-US" sz="2800" b="0" i="1" smtClean="0">
                            <a:solidFill>
                              <a:srgbClr val="FF0000"/>
                            </a:solidFill>
                            <a:latin typeface="Cambria Math" panose="02040503050406030204" pitchFamily="18" charset="0"/>
                          </a:rPr>
                          <m:t>𝑝</m:t>
                        </m:r>
                      </m:sub>
                    </m:sSub>
                  </m:oMath>
                </a14:m>
                <a:r>
                  <a:rPr lang="en-US" sz="2800" dirty="0" smtClean="0">
                    <a:solidFill>
                      <a:srgbClr val="FF0000"/>
                    </a:solidFill>
                  </a:rPr>
                  <a:t>-distances?</a:t>
                </a:r>
              </a:p>
              <a:p>
                <a:r>
                  <a:rPr lang="en-US" sz="2800" dirty="0" smtClean="0"/>
                  <a:t>Our complexity for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𝐿</m:t>
                        </m:r>
                      </m:e>
                      <m:sub>
                        <m:r>
                          <a:rPr lang="en-US" sz="2800" i="1">
                            <a:latin typeface="Cambria Math" panose="02040503050406030204" pitchFamily="18" charset="0"/>
                          </a:rPr>
                          <m:t>𝑝</m:t>
                        </m:r>
                      </m:sub>
                    </m:sSub>
                  </m:oMath>
                </a14:m>
                <a:r>
                  <a:rPr lang="en-US" sz="2800" dirty="0"/>
                  <a:t>-testing</a:t>
                </a:r>
                <a:r>
                  <a:rPr lang="en-US" sz="2800" dirty="0" smtClean="0"/>
                  <a:t> convexity grows exponentially with d</a:t>
                </a:r>
              </a:p>
              <a:p>
                <a:pPr marL="0" indent="0" algn="ctr">
                  <a:buNone/>
                </a:pPr>
                <a:r>
                  <a:rPr lang="en-US" sz="2800" dirty="0" smtClean="0">
                    <a:solidFill>
                      <a:srgbClr val="FF0000"/>
                    </a:solidFill>
                  </a:rPr>
                  <a:t>Is there an </a:t>
                </a:r>
                <a14:m>
                  <m:oMath xmlns:m="http://schemas.openxmlformats.org/officeDocument/2006/math">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𝐿</m:t>
                        </m:r>
                      </m:e>
                      <m:sub>
                        <m:r>
                          <a:rPr lang="en-US" sz="2800" i="1">
                            <a:solidFill>
                              <a:srgbClr val="FF0000"/>
                            </a:solidFill>
                            <a:latin typeface="Cambria Math" panose="02040503050406030204" pitchFamily="18" charset="0"/>
                          </a:rPr>
                          <m:t>𝑝</m:t>
                        </m:r>
                      </m:sub>
                    </m:sSub>
                  </m:oMath>
                </a14:m>
                <a:r>
                  <a:rPr lang="en-US" sz="2800" dirty="0">
                    <a:solidFill>
                      <a:srgbClr val="FF0000"/>
                    </a:solidFill>
                  </a:rPr>
                  <a:t>-testing </a:t>
                </a:r>
                <a:r>
                  <a:rPr lang="en-US" sz="2800" dirty="0" smtClean="0">
                    <a:solidFill>
                      <a:srgbClr val="FF0000"/>
                    </a:solidFill>
                  </a:rPr>
                  <a:t>algorithm for convexity with </a:t>
                </a:r>
                <a:r>
                  <a:rPr lang="en-US" sz="2800" dirty="0" err="1" smtClean="0">
                    <a:solidFill>
                      <a:srgbClr val="FF0000"/>
                    </a:solidFill>
                  </a:rPr>
                  <a:t>subexponential</a:t>
                </a:r>
                <a:r>
                  <a:rPr lang="en-US" sz="2800" dirty="0" smtClean="0">
                    <a:solidFill>
                      <a:srgbClr val="FF0000"/>
                    </a:solidFill>
                  </a:rPr>
                  <a:t> dependence on the dimension?</a:t>
                </a:r>
              </a:p>
              <a:p>
                <a:pPr marL="0" indent="0">
                  <a:buNone/>
                </a:pPr>
                <a:r>
                  <a:rPr lang="en-US" sz="2800" dirty="0"/>
                  <a:t>	</a:t>
                </a:r>
                <a:endParaRPr lang="en-US" sz="2800" dirty="0" smtClean="0"/>
              </a:p>
              <a:p>
                <a:r>
                  <a:rPr lang="en-US" sz="2800" dirty="0"/>
                  <a:t>Our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𝐿</m:t>
                        </m:r>
                      </m:e>
                      <m:sub>
                        <m:r>
                          <a:rPr lang="en-US" sz="2800" i="1">
                            <a:latin typeface="Cambria Math" panose="02040503050406030204" pitchFamily="18" charset="0"/>
                          </a:rPr>
                          <m:t>1</m:t>
                        </m:r>
                      </m:sub>
                    </m:sSub>
                  </m:oMath>
                </a14:m>
                <a:r>
                  <a:rPr lang="en-US" sz="2800" dirty="0"/>
                  <a:t>-tester for monotonicity is </a:t>
                </a:r>
                <a:r>
                  <a:rPr lang="en-US" sz="2800" dirty="0" err="1"/>
                  <a:t>nonadaptive</a:t>
                </a:r>
                <a:r>
                  <a:rPr lang="en-US" sz="2800" dirty="0"/>
                  <a:t>, but we show that </a:t>
                </a:r>
                <a:r>
                  <a:rPr lang="en-US" sz="2800" dirty="0" err="1"/>
                  <a:t>adaptivity</a:t>
                </a:r>
                <a:r>
                  <a:rPr lang="en-US" sz="2800" dirty="0"/>
                  <a:t> helps for Boolean range.</a:t>
                </a:r>
              </a:p>
              <a:p>
                <a:pPr marL="0" indent="0" algn="ctr">
                  <a:buNone/>
                </a:pPr>
                <a:r>
                  <a:rPr lang="en-US" sz="2800" dirty="0">
                    <a:solidFill>
                      <a:srgbClr val="FF0000"/>
                    </a:solidFill>
                  </a:rPr>
                  <a:t>Is there a better adaptive tester</a:t>
                </a:r>
                <a:r>
                  <a:rPr lang="en-US" sz="2800" dirty="0" smtClean="0">
                    <a:solidFill>
                      <a:srgbClr val="FF0000"/>
                    </a:solidFill>
                  </a:rPr>
                  <a:t>?</a:t>
                </a:r>
                <a:endParaRPr lang="en-US" sz="2800" dirty="0" smtClean="0"/>
              </a:p>
              <a:p>
                <a:r>
                  <a:rPr lang="en-US" sz="2800" dirty="0" smtClean="0"/>
                  <a:t>We designed tolerant tester only for monotonicity (d=1,2).</a:t>
                </a:r>
              </a:p>
              <a:p>
                <a:pPr marL="0" indent="0" algn="ctr">
                  <a:buNone/>
                </a:pPr>
                <a:r>
                  <a:rPr lang="en-US" sz="2800" dirty="0">
                    <a:solidFill>
                      <a:srgbClr val="FF0000"/>
                    </a:solidFill>
                  </a:rPr>
                  <a:t>T</a:t>
                </a:r>
                <a:r>
                  <a:rPr lang="en-US" sz="2800" dirty="0" smtClean="0">
                    <a:solidFill>
                      <a:srgbClr val="FF0000"/>
                    </a:solidFill>
                  </a:rPr>
                  <a:t>olerant testers for higher dimensions? </a:t>
                </a:r>
              </a:p>
              <a:p>
                <a:pPr marL="0" indent="0" algn="ctr">
                  <a:buNone/>
                </a:pPr>
                <a:r>
                  <a:rPr lang="en-US" sz="2800" dirty="0" smtClean="0">
                    <a:solidFill>
                      <a:srgbClr val="FF0000"/>
                    </a:solidFill>
                  </a:rPr>
                  <a:t>Other properties?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029200"/>
              </a:xfrm>
              <a:blipFill rotWithShape="1">
                <a:blip r:embed="rId2"/>
                <a:stretch>
                  <a:fillRect l="-793" t="-1939" r="-216"/>
                </a:stretch>
              </a:blipFill>
            </p:spPr>
            <p:txBody>
              <a:bodyPr/>
              <a:lstStyle/>
              <a:p>
                <a:r>
                  <a:rPr lang="en-US">
                    <a:noFill/>
                  </a:rPr>
                  <a:t> </a:t>
                </a:r>
              </a:p>
            </p:txBody>
          </p:sp>
        </mc:Fallback>
      </mc:AlternateContent>
    </p:spTree>
    <p:extLst>
      <p:ext uri="{BB962C8B-B14F-4D97-AF65-F5344CB8AC3E}">
        <p14:creationId xmlns:p14="http://schemas.microsoft.com/office/powerpoint/2010/main" val="29932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Goldreich</a:t>
            </a:r>
            <a:r>
              <a:rPr lang="en-US" sz="2700" dirty="0" smtClean="0">
                <a:solidFill>
                  <a:srgbClr val="7030A0"/>
                </a:solidFill>
              </a:rPr>
              <a:t>, </a:t>
            </a:r>
            <a:r>
              <a:rPr lang="en-US" sz="2700" dirty="0" err="1" smtClean="0">
                <a:solidFill>
                  <a:srgbClr val="7030A0"/>
                </a:solidFill>
              </a:rPr>
              <a:t>Goldwasser</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 Sudan]</a:t>
            </a:r>
            <a:endParaRPr lang="en-US" sz="2700" dirty="0">
              <a:solidFill>
                <a:srgbClr val="7030A0"/>
              </a:solidFill>
            </a:endParaRPr>
          </a:p>
        </p:txBody>
      </p:sp>
      <p:grpSp>
        <p:nvGrpSpPr>
          <p:cNvPr id="47" name="Group 46"/>
          <p:cNvGrpSpPr/>
          <p:nvPr/>
        </p:nvGrpSpPr>
        <p:grpSpPr>
          <a:xfrm>
            <a:off x="190500" y="1535668"/>
            <a:ext cx="4682766" cy="4651937"/>
            <a:chOff x="190500" y="1535668"/>
            <a:chExt cx="4682766" cy="4651937"/>
          </a:xfrm>
        </p:grpSpPr>
        <p:grpSp>
          <p:nvGrpSpPr>
            <p:cNvPr id="43" name="Group 42"/>
            <p:cNvGrpSpPr/>
            <p:nvPr/>
          </p:nvGrpSpPr>
          <p:grpSpPr>
            <a:xfrm>
              <a:off x="190500" y="1535668"/>
              <a:ext cx="3543300" cy="4651937"/>
              <a:chOff x="190500" y="1535668"/>
              <a:chExt cx="3543300" cy="4651937"/>
            </a:xfrm>
          </p:grpSpPr>
          <p:sp>
            <p:nvSpPr>
              <p:cNvPr id="15" name="Oval 14"/>
              <p:cNvSpPr/>
              <p:nvPr/>
            </p:nvSpPr>
            <p:spPr>
              <a:xfrm>
                <a:off x="278905" y="4092105"/>
                <a:ext cx="1371600" cy="2095500"/>
              </a:xfrm>
              <a:custGeom>
                <a:avLst/>
                <a:gdLst/>
                <a:ahLst/>
                <a:cxnLst/>
                <a:rect l="l" t="t" r="r" b="b"/>
                <a:pathLst>
                  <a:path w="1371600" h="2095500">
                    <a:moveTo>
                      <a:pt x="2609" y="0"/>
                    </a:moveTo>
                    <a:lnTo>
                      <a:pt x="1368991" y="0"/>
                    </a:lnTo>
                    <a:cubicBezTo>
                      <a:pt x="1371439" y="25266"/>
                      <a:pt x="1371600" y="50678"/>
                      <a:pt x="1371600" y="76200"/>
                    </a:cubicBezTo>
                    <a:cubicBezTo>
                      <a:pt x="1371600" y="1191429"/>
                      <a:pt x="1064557" y="2095500"/>
                      <a:pt x="685800" y="2095500"/>
                    </a:cubicBezTo>
                    <a:cubicBezTo>
                      <a:pt x="307043" y="2095500"/>
                      <a:pt x="0" y="1191429"/>
                      <a:pt x="0" y="762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3200" b="1" dirty="0">
                  <a:solidFill>
                    <a:schemeClr val="tx1"/>
                  </a:solidFill>
                </a:endParaRPr>
              </a:p>
            </p:txBody>
          </p:sp>
          <p:sp>
            <p:nvSpPr>
              <p:cNvPr id="14" name="Rectangle 13"/>
              <p:cNvSpPr/>
              <p:nvPr/>
            </p:nvSpPr>
            <p:spPr>
              <a:xfrm>
                <a:off x="278905"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5" name="TextBox 24"/>
              <p:cNvSpPr txBox="1"/>
              <p:nvPr/>
            </p:nvSpPr>
            <p:spPr>
              <a:xfrm>
                <a:off x="190500" y="1535668"/>
                <a:ext cx="3543300" cy="461665"/>
              </a:xfrm>
              <a:prstGeom prst="rect">
                <a:avLst/>
              </a:prstGeom>
              <a:noFill/>
            </p:spPr>
            <p:txBody>
              <a:bodyPr wrap="square" rtlCol="0">
                <a:spAutoFit/>
              </a:bodyPr>
              <a:lstStyle/>
              <a:p>
                <a:r>
                  <a:rPr lang="en-US" sz="2400" b="1" dirty="0" smtClean="0"/>
                  <a:t>Randomized Algorithm</a:t>
                </a:r>
                <a:endParaRPr lang="en-US" sz="2400" b="1" dirty="0"/>
              </a:p>
            </p:txBody>
          </p:sp>
        </p:grpSp>
        <p:grpSp>
          <p:nvGrpSpPr>
            <p:cNvPr id="34" name="Group 33"/>
            <p:cNvGrpSpPr/>
            <p:nvPr/>
          </p:nvGrpSpPr>
          <p:grpSpPr>
            <a:xfrm>
              <a:off x="1650505" y="2438400"/>
              <a:ext cx="3222761" cy="3199027"/>
              <a:chOff x="2057400" y="2414757"/>
              <a:chExt cx="3222761" cy="3199027"/>
            </a:xfrm>
          </p:grpSpPr>
          <mc:AlternateContent xmlns:mc="http://schemas.openxmlformats.org/markup-compatibility/2006" xmlns:a14="http://schemas.microsoft.com/office/drawing/2010/main">
            <mc:Choice Requires="a14">
              <p:sp>
                <p:nvSpPr>
                  <p:cNvPr id="29" name="TextBox 28"/>
                  <p:cNvSpPr txBox="1"/>
                  <p:nvPr/>
                </p:nvSpPr>
                <p:spPr>
                  <a:xfrm>
                    <a:off x="2765561" y="241475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765561" y="2414757"/>
                    <a:ext cx="2514600" cy="995144"/>
                  </a:xfrm>
                  <a:prstGeom prst="rect">
                    <a:avLst/>
                  </a:prstGeom>
                  <a:blipFill rotWithShape="1">
                    <a:blip r:embed="rId13"/>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56182" y="4618640"/>
                    <a:ext cx="2413066"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756182" y="4618640"/>
                    <a:ext cx="2413066" cy="995144"/>
                  </a:xfrm>
                  <a:prstGeom prst="rect">
                    <a:avLst/>
                  </a:prstGeom>
                  <a:blipFill rotWithShape="1">
                    <a:blip r:embed="rId14"/>
                    <a:stretch>
                      <a:fillRect l="-3788"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90279"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2090279" y="4618640"/>
                    <a:ext cx="849164" cy="707886"/>
                  </a:xfrm>
                  <a:prstGeom prst="rect">
                    <a:avLst/>
                  </a:prstGeom>
                  <a:blipFill rotWithShape="1">
                    <a:blip r:embed="rId5"/>
                    <a:stretch>
                      <a:fillRect/>
                    </a:stretch>
                  </a:blipFill>
                </p:spPr>
                <p:txBody>
                  <a:bodyPr/>
                  <a:lstStyle/>
                  <a:p>
                    <a:r>
                      <a:rPr lang="en-US">
                        <a:noFill/>
                      </a:rPr>
                      <a:t> </a:t>
                    </a:r>
                  </a:p>
                </p:txBody>
              </p:sp>
            </mc:Fallback>
          </mc:AlternateContent>
        </p:grpSp>
      </p:grpSp>
      <p:grpSp>
        <p:nvGrpSpPr>
          <p:cNvPr id="49" name="Group 48"/>
          <p:cNvGrpSpPr/>
          <p:nvPr/>
        </p:nvGrpSpPr>
        <p:grpSpPr>
          <a:xfrm>
            <a:off x="4752975" y="1541495"/>
            <a:ext cx="4538791" cy="4646110"/>
            <a:chOff x="4752975" y="1541495"/>
            <a:chExt cx="4538791" cy="4646110"/>
          </a:xfrm>
        </p:grpSpPr>
        <mc:AlternateContent xmlns:mc="http://schemas.openxmlformats.org/markup-compatibility/2006" xmlns:a14="http://schemas.microsoft.com/office/drawing/2010/main">
          <mc:Choice Requires="a14">
            <p:sp>
              <p:nvSpPr>
                <p:cNvPr id="41" name="TextBox 40"/>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48" name="Group 47"/>
            <p:cNvGrpSpPr/>
            <p:nvPr/>
          </p:nvGrpSpPr>
          <p:grpSpPr>
            <a:xfrm>
              <a:off x="4752975" y="1541495"/>
              <a:ext cx="4538791" cy="4646110"/>
              <a:chOff x="4752975" y="1541495"/>
              <a:chExt cx="4538791" cy="4646110"/>
            </a:xfrm>
          </p:grpSpPr>
          <p:sp>
            <p:nvSpPr>
              <p:cNvPr id="17"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752975" y="1541495"/>
                <a:ext cx="4538791" cy="4646110"/>
                <a:chOff x="4752975" y="1541495"/>
                <a:chExt cx="4538791" cy="4646110"/>
              </a:xfrm>
            </p:grpSpPr>
            <p:grpSp>
              <p:nvGrpSpPr>
                <p:cNvPr id="44" name="Group 43"/>
                <p:cNvGrpSpPr/>
                <p:nvPr/>
              </p:nvGrpSpPr>
              <p:grpSpPr>
                <a:xfrm>
                  <a:off x="4752975" y="1541495"/>
                  <a:ext cx="2264855" cy="4646110"/>
                  <a:chOff x="4752975" y="1541495"/>
                  <a:chExt cx="2264855" cy="4646110"/>
                </a:xfrm>
              </p:grpSpPr>
              <p:sp>
                <p:nvSpPr>
                  <p:cNvPr id="18"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3"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28" name="TextBox 27"/>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40" name="TextBox 39"/>
                      <p:cNvSpPr txBox="1"/>
                      <p:nvPr/>
                    </p:nvSpPr>
                    <p:spPr>
                      <a:xfrm>
                        <a:off x="4873266" y="4010174"/>
                        <a:ext cx="2144564"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73266" y="4010174"/>
                        <a:ext cx="2144564" cy="523220"/>
                      </a:xfrm>
                      <a:prstGeom prst="rect">
                        <a:avLst/>
                      </a:prstGeom>
                      <a:blipFill rotWithShape="1">
                        <a:blip r:embed="rId17"/>
                        <a:stretch>
                          <a:fillRect t="-10465" b="-32558"/>
                        </a:stretch>
                      </a:blipFill>
                    </p:spPr>
                    <p:txBody>
                      <a:bodyPr/>
                      <a:lstStyle/>
                      <a:p>
                        <a:r>
                          <a:rPr lang="en-US">
                            <a:noFill/>
                          </a:rPr>
                          <a:t> </a:t>
                        </a:r>
                      </a:p>
                    </p:txBody>
                  </p:sp>
                </mc:Fallback>
              </mc:AlternateContent>
            </p:grpSp>
            <p:grpSp>
              <p:nvGrpSpPr>
                <p:cNvPr id="45" name="Group 44"/>
                <p:cNvGrpSpPr/>
                <p:nvPr/>
              </p:nvGrpSpPr>
              <p:grpSpPr>
                <a:xfrm>
                  <a:off x="6156602" y="2438400"/>
                  <a:ext cx="3135164" cy="3101971"/>
                  <a:chOff x="6156602" y="2438400"/>
                  <a:chExt cx="3135164" cy="3101971"/>
                </a:xfrm>
              </p:grpSpPr>
              <p:grpSp>
                <p:nvGrpSpPr>
                  <p:cNvPr id="35" name="Group 34"/>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36" name="TextBox 35"/>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42" name="TextBox 41"/>
                  <p:cNvSpPr txBox="1"/>
                  <p:nvPr/>
                </p:nvSpPr>
                <p:spPr>
                  <a:xfrm>
                    <a:off x="6731191" y="4010174"/>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mc:AlternateContent xmlns:mc="http://schemas.openxmlformats.org/markup-compatibility/2006" xmlns:a14="http://schemas.microsoft.com/office/drawing/2010/main">
        <mc:Choice Requires="a14">
          <p:sp>
            <p:nvSpPr>
              <p:cNvPr id="51" name="TextBox 50"/>
              <p:cNvSpPr txBox="1"/>
              <p:nvPr/>
            </p:nvSpPr>
            <p:spPr>
              <a:xfrm>
                <a:off x="278905" y="6187605"/>
                <a:ext cx="8331695"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278905" y="6187605"/>
                <a:ext cx="8331695" cy="523220"/>
              </a:xfrm>
              <a:prstGeom prst="rect">
                <a:avLst/>
              </a:prstGeom>
              <a:blipFill rotWithShape="1">
                <a:blip r:embed="rId16"/>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5239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6504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Tolerant 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Parnas</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a:t>
            </a:r>
            <a:endParaRPr lang="en-US" sz="2700" dirty="0">
              <a:solidFill>
                <a:srgbClr val="7030A0"/>
              </a:solidFill>
            </a:endParaRPr>
          </a:p>
        </p:txBody>
      </p:sp>
      <mc:AlternateContent xmlns:mc="http://schemas.openxmlformats.org/markup-compatibility/2006" xmlns:a14="http://schemas.microsoft.com/office/drawing/2010/main">
        <mc:Choice Requires="a14">
          <p:sp>
            <p:nvSpPr>
              <p:cNvPr id="51" name="TextBox 50"/>
              <p:cNvSpPr txBox="1"/>
              <p:nvPr/>
            </p:nvSpPr>
            <p:spPr>
              <a:xfrm>
                <a:off x="417076" y="6184253"/>
                <a:ext cx="8406487"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417076" y="6184253"/>
                <a:ext cx="8406487" cy="523220"/>
              </a:xfrm>
              <a:prstGeom prst="rect">
                <a:avLst/>
              </a:prstGeom>
              <a:blipFill rotWithShape="1">
                <a:blip r:embed="rId15"/>
                <a:stretch>
                  <a:fillRect t="-10465" b="-32558"/>
                </a:stretch>
              </a:blipFill>
            </p:spPr>
            <p:txBody>
              <a:bodyPr/>
              <a:lstStyle/>
              <a:p>
                <a:r>
                  <a:rPr lang="en-US">
                    <a:noFill/>
                  </a:rPr>
                  <a:t> </a:t>
                </a:r>
              </a:p>
            </p:txBody>
          </p:sp>
        </mc:Fallback>
      </mc:AlternateContent>
      <p:grpSp>
        <p:nvGrpSpPr>
          <p:cNvPr id="50" name="Group 49"/>
          <p:cNvGrpSpPr/>
          <p:nvPr/>
        </p:nvGrpSpPr>
        <p:grpSpPr>
          <a:xfrm>
            <a:off x="127504" y="1554390"/>
            <a:ext cx="4538791" cy="4646110"/>
            <a:chOff x="4752975" y="1541495"/>
            <a:chExt cx="4538791" cy="4646110"/>
          </a:xfrm>
        </p:grpSpPr>
        <mc:AlternateContent xmlns:mc="http://schemas.openxmlformats.org/markup-compatibility/2006" xmlns:a14="http://schemas.microsoft.com/office/drawing/2010/main">
          <mc:Choice Requires="a14">
            <p:sp>
              <p:nvSpPr>
                <p:cNvPr id="52" name="TextBox 51"/>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53" name="Group 52"/>
            <p:cNvGrpSpPr/>
            <p:nvPr/>
          </p:nvGrpSpPr>
          <p:grpSpPr>
            <a:xfrm>
              <a:off x="4752975" y="1541495"/>
              <a:ext cx="4538791" cy="4646110"/>
              <a:chOff x="4752975" y="1541495"/>
              <a:chExt cx="4538791" cy="4646110"/>
            </a:xfrm>
          </p:grpSpPr>
          <p:sp>
            <p:nvSpPr>
              <p:cNvPr id="54"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752975" y="1541495"/>
                <a:ext cx="4538791" cy="4646110"/>
                <a:chOff x="4752975" y="1541495"/>
                <a:chExt cx="4538791" cy="4646110"/>
              </a:xfrm>
            </p:grpSpPr>
            <p:grpSp>
              <p:nvGrpSpPr>
                <p:cNvPr id="56" name="Group 55"/>
                <p:cNvGrpSpPr/>
                <p:nvPr/>
              </p:nvGrpSpPr>
              <p:grpSpPr>
                <a:xfrm>
                  <a:off x="4752975" y="1541495"/>
                  <a:ext cx="2228850" cy="4646110"/>
                  <a:chOff x="4752975" y="1541495"/>
                  <a:chExt cx="2228850" cy="4646110"/>
                </a:xfrm>
              </p:grpSpPr>
              <p:sp>
                <p:nvSpPr>
                  <p:cNvPr id="64"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65"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66" name="TextBox 65"/>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67" name="TextBox 66"/>
                      <p:cNvSpPr txBox="1"/>
                      <p:nvPr/>
                    </p:nvSpPr>
                    <p:spPr>
                      <a:xfrm>
                        <a:off x="4835923" y="3997940"/>
                        <a:ext cx="1562948"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835923" y="3997940"/>
                        <a:ext cx="1562948" cy="523220"/>
                      </a:xfrm>
                      <a:prstGeom prst="rect">
                        <a:avLst/>
                      </a:prstGeom>
                      <a:blipFill rotWithShape="1">
                        <a:blip r:embed="rId20"/>
                        <a:stretch>
                          <a:fillRect t="-10465" b="-32558"/>
                        </a:stretch>
                      </a:blipFill>
                    </p:spPr>
                    <p:txBody>
                      <a:bodyPr/>
                      <a:lstStyle/>
                      <a:p>
                        <a:r>
                          <a:rPr lang="en-US">
                            <a:noFill/>
                          </a:rPr>
                          <a:t> </a:t>
                        </a:r>
                      </a:p>
                    </p:txBody>
                  </p:sp>
                </mc:Fallback>
              </mc:AlternateContent>
            </p:grpSp>
            <p:grpSp>
              <p:nvGrpSpPr>
                <p:cNvPr id="57" name="Group 56"/>
                <p:cNvGrpSpPr/>
                <p:nvPr/>
              </p:nvGrpSpPr>
              <p:grpSpPr>
                <a:xfrm>
                  <a:off x="6156602" y="2438400"/>
                  <a:ext cx="3135164" cy="3101971"/>
                  <a:chOff x="6156602" y="2438400"/>
                  <a:chExt cx="3135164" cy="3101971"/>
                </a:xfrm>
              </p:grpSpPr>
              <p:grpSp>
                <p:nvGrpSpPr>
                  <p:cNvPr id="58" name="Group 57"/>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60" name="TextBox 59"/>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59" name="TextBox 58"/>
                  <p:cNvSpPr txBox="1"/>
                  <p:nvPr/>
                </p:nvSpPr>
                <p:spPr>
                  <a:xfrm>
                    <a:off x="6731191" y="3967530"/>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p:sp>
        <p:nvSpPr>
          <p:cNvPr id="69" name="Rectangle 68"/>
          <p:cNvSpPr/>
          <p:nvPr/>
        </p:nvSpPr>
        <p:spPr>
          <a:xfrm>
            <a:off x="9761923" y="6072885"/>
            <a:ext cx="1600200" cy="122440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752974" y="1541495"/>
            <a:ext cx="4519780" cy="4723654"/>
            <a:chOff x="4752974" y="1541495"/>
            <a:chExt cx="4519780" cy="4723654"/>
          </a:xfrm>
        </p:grpSpPr>
        <p:sp>
          <p:nvSpPr>
            <p:cNvPr id="68" name="Oval 67"/>
            <p:cNvSpPr/>
            <p:nvPr/>
          </p:nvSpPr>
          <p:spPr>
            <a:xfrm>
              <a:off x="4785002" y="2071551"/>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6156602" y="4413754"/>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4413754"/>
                  <a:ext cx="778991" cy="707886"/>
                </a:xfrm>
                <a:prstGeom prst="rect">
                  <a:avLst/>
                </a:prstGeom>
                <a:blipFill rotWithShape="1">
                  <a:blip r:embed="rId22"/>
                  <a:stretch>
                    <a:fillRect/>
                  </a:stretch>
                </a:blipFill>
              </p:spPr>
              <p:txBody>
                <a:bodyPr/>
                <a:lstStyle/>
                <a:p>
                  <a:r>
                    <a:rPr lang="en-US">
                      <a:noFill/>
                    </a:rPr>
                    <a:t> </a:t>
                  </a:r>
                </a:p>
              </p:txBody>
            </p:sp>
          </mc:Fallback>
        </mc:AlternateContent>
        <p:sp>
          <p:nvSpPr>
            <p:cNvPr id="28" name="TextBox 27"/>
            <p:cNvSpPr txBox="1"/>
            <p:nvPr/>
          </p:nvSpPr>
          <p:spPr>
            <a:xfrm>
              <a:off x="4752974" y="1541495"/>
              <a:ext cx="3857625" cy="461665"/>
            </a:xfrm>
            <a:prstGeom prst="rect">
              <a:avLst/>
            </a:prstGeom>
            <a:noFill/>
          </p:spPr>
          <p:txBody>
            <a:bodyPr wrap="square" rtlCol="0">
              <a:spAutoFit/>
            </a:bodyPr>
            <a:lstStyle/>
            <a:p>
              <a:r>
                <a:rPr lang="en-US" sz="2400" b="1" dirty="0" smtClean="0"/>
                <a:t>Tolerant Property </a:t>
              </a:r>
              <a:r>
                <a:rPr lang="en-US" sz="2400" b="1" dirty="0"/>
                <a:t>T</a:t>
              </a:r>
              <a:r>
                <a:rPr lang="en-US" sz="2400" b="1" dirty="0" smtClean="0"/>
                <a:t>ester</a:t>
              </a:r>
              <a:endParaRPr lang="en-US" sz="2400" b="1" dirty="0"/>
            </a:p>
          </p:txBody>
        </p:sp>
        <p:grpSp>
          <p:nvGrpSpPr>
            <p:cNvPr id="45" name="Group 44"/>
            <p:cNvGrpSpPr/>
            <p:nvPr/>
          </p:nvGrpSpPr>
          <p:grpSpPr>
            <a:xfrm>
              <a:off x="6121515" y="2689264"/>
              <a:ext cx="3151239" cy="3575885"/>
              <a:chOff x="6121515" y="2648714"/>
              <a:chExt cx="3151239" cy="2997875"/>
            </a:xfrm>
          </p:grpSpPr>
          <p:grpSp>
            <p:nvGrpSpPr>
              <p:cNvPr id="35" name="Group 34"/>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36" name="TextBox 35"/>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23"/>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24"/>
                      <a:stretch>
                        <a:fillRect l="-3632"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26"/>
                      <a:stretch>
                        <a:fillRect/>
                      </a:stretch>
                    </a:blipFill>
                  </p:spPr>
                  <p:txBody>
                    <a:bodyPr/>
                    <a:lstStyle/>
                    <a:p>
                      <a:r>
                        <a:rPr lang="en-US">
                          <a:noFill/>
                        </a:rPr>
                        <a:t> </a:t>
                      </a:r>
                    </a:p>
                  </p:txBody>
                </p:sp>
              </mc:Fallback>
            </mc:AlternateContent>
          </p:grpSp>
          <p:sp>
            <p:nvSpPr>
              <p:cNvPr id="42" name="TextBox 41"/>
              <p:cNvSpPr txBox="1"/>
              <p:nvPr/>
            </p:nvSpPr>
            <p:spPr>
              <a:xfrm>
                <a:off x="6817411" y="4170967"/>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4" name="Oval 3"/>
            <p:cNvSpPr/>
            <p:nvPr/>
          </p:nvSpPr>
          <p:spPr>
            <a:xfrm>
              <a:off x="4785002" y="2063046"/>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2806" y="5078525"/>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40" name="TextBox 39"/>
                <p:cNvSpPr txBox="1"/>
                <p:nvPr/>
              </p:nvSpPr>
              <p:spPr>
                <a:xfrm>
                  <a:off x="4861896" y="4083562"/>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61896" y="4083562"/>
                  <a:ext cx="1544766" cy="461665"/>
                </a:xfrm>
                <a:prstGeom prst="rect">
                  <a:avLst/>
                </a:prstGeom>
                <a:blipFill rotWithShape="1">
                  <a:blip r:embed="rId27"/>
                  <a:stretch>
                    <a:fillRect t="-10526" b="-28947"/>
                  </a:stretch>
                </a:blipFill>
              </p:spPr>
              <p:txBody>
                <a:bodyPr/>
                <a:lstStyle/>
                <a:p>
                  <a:r>
                    <a:rPr lang="en-US">
                      <a:noFill/>
                    </a:rPr>
                    <a:t> </a:t>
                  </a:r>
                </a:p>
              </p:txBody>
            </p:sp>
          </mc:Fallback>
        </mc:AlternateContent>
        <p:sp>
          <p:nvSpPr>
            <p:cNvPr id="17" name="Oval 14"/>
            <p:cNvSpPr/>
            <p:nvPr/>
          </p:nvSpPr>
          <p:spPr>
            <a:xfrm>
              <a:off x="4785002" y="4137609"/>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2140" y="4558122"/>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4752974" y="4570963"/>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752974" y="4570963"/>
                  <a:ext cx="1653688" cy="353943"/>
                </a:xfrm>
                <a:prstGeom prst="rect">
                  <a:avLst/>
                </a:prstGeom>
                <a:blipFill rotWithShape="1">
                  <a:blip r:embed="rId29"/>
                  <a:stretch>
                    <a:fillRect l="-738" t="-5172" b="-22414"/>
                  </a:stretch>
                </a:blipFill>
              </p:spPr>
              <p:txBody>
                <a:bodyPr/>
                <a:lstStyle/>
                <a:p>
                  <a:r>
                    <a:rPr lang="en-US">
                      <a:noFill/>
                    </a:rPr>
                    <a:t> </a:t>
                  </a:r>
                </a:p>
              </p:txBody>
            </p:sp>
          </mc:Fallback>
        </mc:AlternateContent>
        <p:sp>
          <p:nvSpPr>
            <p:cNvPr id="9" name="Rectangle 8"/>
            <p:cNvSpPr/>
            <p:nvPr/>
          </p:nvSpPr>
          <p:spPr>
            <a:xfrm>
              <a:off x="5076719" y="2826400"/>
              <a:ext cx="788165" cy="584775"/>
            </a:xfrm>
            <a:prstGeom prst="rect">
              <a:avLst/>
            </a:prstGeom>
          </p:spPr>
          <p:txBody>
            <a:bodyPr wrap="none">
              <a:spAutoFit/>
            </a:bodyPr>
            <a:lstStyle/>
            <a:p>
              <a:pPr algn="ctr"/>
              <a:r>
                <a:rPr lang="en-US" sz="3200" b="1" dirty="0"/>
                <a:t>YES</a:t>
              </a:r>
            </a:p>
          </p:txBody>
        </p:sp>
      </p:grpSp>
    </p:spTree>
    <p:extLst>
      <p:ext uri="{BB962C8B-B14F-4D97-AF65-F5344CB8AC3E}">
        <p14:creationId xmlns:p14="http://schemas.microsoft.com/office/powerpoint/2010/main" val="12190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0057" y="1351017"/>
            <a:ext cx="6743700" cy="147729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62" y="1274817"/>
            <a:ext cx="1237762" cy="1447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8"/>
              </a:rPr>
              <a:t>http://finance.google.com</a:t>
            </a:r>
            <a:endParaRPr lang="en-US" dirty="0"/>
          </a:p>
        </p:txBody>
      </p:sp>
    </p:spTree>
    <p:extLst>
      <p:ext uri="{BB962C8B-B14F-4D97-AF65-F5344CB8AC3E}">
        <p14:creationId xmlns:p14="http://schemas.microsoft.com/office/powerpoint/2010/main" val="151241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𝐿</m:t>
                        </m:r>
                      </m:e>
                      <m:sub>
                        <m:r>
                          <a:rPr lang="en-US" b="0" i="1" smtClean="0">
                            <a:solidFill>
                              <a:srgbClr val="0070C0"/>
                            </a:solidFill>
                            <a:latin typeface="Cambria Math"/>
                          </a:rPr>
                          <m:t>1</m:t>
                        </m:r>
                      </m:sub>
                    </m:sSub>
                  </m:oMath>
                </a14:m>
                <a:r>
                  <a:rPr lang="en-US" dirty="0" smtClean="0">
                    <a:solidFill>
                      <a:srgbClr val="0070C0"/>
                    </a:solidFill>
                  </a:rPr>
                  <a:t>-Isotonic Regression</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Running time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smtClean="0"/>
                  <a:t> </a:t>
                </a:r>
                <a:r>
                  <a:rPr lang="en-US" dirty="0" smtClean="0">
                    <a:solidFill>
                      <a:srgbClr val="0070C0"/>
                    </a:solidFill>
                  </a:rPr>
                  <a:t>[</a:t>
                </a:r>
                <a:r>
                  <a:rPr lang="en-US" dirty="0" err="1" smtClean="0">
                    <a:solidFill>
                      <a:srgbClr val="0070C0"/>
                    </a:solidFill>
                  </a:rPr>
                  <a:t>Ahuja</a:t>
                </a:r>
                <a:r>
                  <a:rPr lang="en-US" dirty="0" smtClean="0">
                    <a:solidFill>
                      <a:srgbClr val="0070C0"/>
                    </a:solidFill>
                  </a:rPr>
                  <a:t>, </a:t>
                </a:r>
                <a:r>
                  <a:rPr lang="en-US" dirty="0" err="1" smtClean="0">
                    <a:solidFill>
                      <a:srgbClr val="0070C0"/>
                    </a:solidFill>
                  </a:rPr>
                  <a:t>Orlin</a:t>
                </a:r>
                <a:r>
                  <a:rPr lang="en-US" dirty="0" smtClean="0">
                    <a:solidFill>
                      <a:srgbClr val="0070C0"/>
                    </a:solidFill>
                  </a:rPr>
                  <a:t>]</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90800"/>
            <a:ext cx="6984127" cy="3174603"/>
          </a:xfrm>
          <a:prstGeom prst="rect">
            <a:avLst/>
          </a:prstGeom>
        </p:spPr>
      </p:pic>
    </p:spTree>
    <p:extLst>
      <p:ext uri="{BB962C8B-B14F-4D97-AF65-F5344CB8AC3E}">
        <p14:creationId xmlns:p14="http://schemas.microsoft.com/office/powerpoint/2010/main" val="397488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051" y="1660726"/>
                <a:ext cx="4190999" cy="4525963"/>
              </a:xfrm>
            </p:spPr>
            <p:txBody>
              <a:bodyPr>
                <a:normAutofit/>
              </a:bodyPr>
              <a:lstStyle/>
              <a:p>
                <a14:m>
                  <m:oMath xmlns:m="http://schemas.openxmlformats.org/officeDocument/2006/math">
                    <m:r>
                      <a:rPr lang="en-US" sz="2400" b="1" i="1" dirty="0" smtClean="0">
                        <a:latin typeface="Cambria Math"/>
                      </a:rPr>
                      <m:t>𝒇</m:t>
                    </m:r>
                    <m:r>
                      <a:rPr lang="en-US" sz="2400" i="1" dirty="0" smtClean="0">
                        <a:latin typeface="Cambria Math"/>
                      </a:rPr>
                      <m:t>:</m:t>
                    </m:r>
                    <m:r>
                      <a:rPr lang="en-US" sz="2400" b="0" i="1" dirty="0" smtClean="0">
                        <a:latin typeface="Cambria Math"/>
                      </a:rPr>
                      <m:t>{1, …, </m:t>
                    </m:r>
                    <m:r>
                      <a:rPr lang="en-US" sz="2400" b="0" i="1" dirty="0" smtClean="0">
                        <a:latin typeface="Cambria Math"/>
                      </a:rPr>
                      <m:t>𝑛</m:t>
                    </m:r>
                    <m:r>
                      <a:rPr lang="en-US" sz="2400" b="0" i="1" dirty="0" smtClean="0">
                        <a:latin typeface="Cambria Math"/>
                      </a:rPr>
                      <m:t>}→</m:t>
                    </m:r>
                    <m:d>
                      <m:dPr>
                        <m:begChr m:val="["/>
                        <m:endChr m:val="]"/>
                        <m:ctrlPr>
                          <a:rPr lang="en-US" sz="2400" i="1" dirty="0">
                            <a:latin typeface="Cambria Math"/>
                          </a:rPr>
                        </m:ctrlPr>
                      </m:dPr>
                      <m:e>
                        <m:r>
                          <a:rPr lang="en-US" sz="2400" i="1" dirty="0">
                            <a:latin typeface="Cambria Math"/>
                          </a:rPr>
                          <m:t>0,1</m:t>
                        </m:r>
                      </m:e>
                    </m:d>
                  </m:oMath>
                </a14:m>
                <a:endParaRPr lang="en-US" sz="2400" dirty="0" smtClean="0"/>
              </a:p>
              <a:p>
                <a14:m>
                  <m:oMath xmlns:m="http://schemas.openxmlformats.org/officeDocument/2006/math">
                    <m:r>
                      <a:rPr lang="en-US" sz="2400" b="1" i="1" dirty="0">
                        <a:solidFill>
                          <a:srgbClr val="0070C0"/>
                        </a:solidFill>
                        <a:latin typeface="Cambria Math"/>
                      </a:rPr>
                      <m:t>𝑷</m:t>
                    </m:r>
                  </m:oMath>
                </a14:m>
                <a:r>
                  <a:rPr lang="en-US" sz="2400" dirty="0" smtClean="0"/>
                  <a:t> = class of monotone functions</a:t>
                </a:r>
              </a:p>
              <a:p>
                <a14:m>
                  <m:oMath xmlns:m="http://schemas.openxmlformats.org/officeDocument/2006/math">
                    <m:r>
                      <a:rPr lang="en-US" sz="2400" i="1" dirty="0" smtClean="0">
                        <a:latin typeface="Cambria Math"/>
                      </a:rPr>
                      <m:t>𝑑𝑖𝑠</m:t>
                    </m:r>
                    <m:sSub>
                      <m:sSubPr>
                        <m:ctrlPr>
                          <a:rPr lang="en-US" sz="2400" b="0" i="1" dirty="0" smtClean="0">
                            <a:latin typeface="Cambria Math"/>
                          </a:rPr>
                        </m:ctrlPr>
                      </m:sSubPr>
                      <m:e>
                        <m:r>
                          <a:rPr lang="en-US" sz="2400" i="1" dirty="0" smtClean="0">
                            <a:latin typeface="Cambria Math"/>
                          </a:rPr>
                          <m:t>𝑡</m:t>
                        </m:r>
                      </m:e>
                      <m:sub>
                        <m:r>
                          <a:rPr lang="en-US" sz="2400" b="0" i="1" dirty="0" smtClean="0">
                            <a:latin typeface="Cambria Math"/>
                          </a:rPr>
                          <m:t>1</m:t>
                        </m:r>
                      </m:sub>
                    </m:sSub>
                    <m:d>
                      <m:dPr>
                        <m:ctrlPr>
                          <a:rPr lang="en-US" sz="2400" i="1" dirty="0" smtClean="0">
                            <a:latin typeface="Cambria Math"/>
                          </a:rPr>
                        </m:ctrlPr>
                      </m:dPr>
                      <m:e>
                        <m:r>
                          <a:rPr lang="en-US" sz="2400" b="1" i="1" dirty="0" err="1" smtClean="0">
                            <a:latin typeface="Cambria Math"/>
                          </a:rPr>
                          <m:t>𝒇</m:t>
                        </m:r>
                        <m:r>
                          <a:rPr lang="en-US" sz="2400" i="1" dirty="0" err="1" smtClean="0">
                            <a:latin typeface="Cambria Math"/>
                          </a:rPr>
                          <m:t>,</m:t>
                        </m:r>
                        <m:r>
                          <a:rPr lang="en-US" sz="2400" b="1" i="1" dirty="0" smtClean="0">
                            <a:solidFill>
                              <a:srgbClr val="0070C0"/>
                            </a:solidFill>
                            <a:latin typeface="Cambria Math"/>
                          </a:rPr>
                          <m:t>𝑷</m:t>
                        </m:r>
                      </m:e>
                    </m:d>
                    <m:r>
                      <a:rPr lang="en-US" sz="2400" b="0" i="1" dirty="0" smtClean="0">
                        <a:latin typeface="Cambria Math"/>
                      </a:rPr>
                      <m:t>=</m:t>
                    </m:r>
                    <m:f>
                      <m:fPr>
                        <m:ctrlPr>
                          <a:rPr lang="en-US" sz="2400" i="1" dirty="0">
                            <a:latin typeface="Cambria Math"/>
                          </a:rPr>
                        </m:ctrlPr>
                      </m:fPr>
                      <m:num>
                        <m:limLow>
                          <m:limLowPr>
                            <m:ctrlPr>
                              <a:rPr lang="en-US" sz="2400" i="1" dirty="0">
                                <a:latin typeface="Cambria Math"/>
                              </a:rPr>
                            </m:ctrlPr>
                          </m:limLowPr>
                          <m:e>
                            <m:r>
                              <m:rPr>
                                <m:sty m:val="p"/>
                              </m:rPr>
                              <a:rPr lang="en-US" sz="2400" dirty="0">
                                <a:latin typeface="Cambria Math"/>
                              </a:rPr>
                              <m:t>min</m:t>
                            </m:r>
                          </m:e>
                          <m:lim>
                            <m:r>
                              <a:rPr lang="en-US" sz="2400" b="1" i="1" dirty="0">
                                <a:latin typeface="Cambria Math"/>
                              </a:rPr>
                              <m:t>𝒈</m:t>
                            </m:r>
                            <m:r>
                              <a:rPr lang="en-US" sz="2400" i="1" dirty="0">
                                <a:latin typeface="Cambria Math"/>
                              </a:rPr>
                              <m:t>∈</m:t>
                            </m:r>
                            <m:r>
                              <a:rPr lang="en-US" sz="2400" b="1" i="1" dirty="0">
                                <a:solidFill>
                                  <a:srgbClr val="0070C0"/>
                                </a:solidFill>
                                <a:latin typeface="Cambria Math"/>
                              </a:rPr>
                              <m:t>𝑷</m:t>
                            </m:r>
                          </m:lim>
                        </m:limLow>
                        <m:sSub>
                          <m:sSubPr>
                            <m:ctrlPr>
                              <a:rPr lang="en-US" sz="2400" i="1" dirty="0">
                                <a:latin typeface="Cambria Math"/>
                              </a:rPr>
                            </m:ctrlPr>
                          </m:sSubPr>
                          <m:e>
                            <m:d>
                              <m:dPr>
                                <m:begChr m:val="|"/>
                                <m:endChr m:val="|"/>
                                <m:ctrlPr>
                                  <a:rPr lang="en-US" sz="2400" i="1" dirty="0">
                                    <a:latin typeface="Cambria Math"/>
                                  </a:rPr>
                                </m:ctrlPr>
                              </m:dPr>
                              <m:e>
                                <m:r>
                                  <a:rPr lang="en-US" sz="2400" b="1" i="1" dirty="0">
                                    <a:latin typeface="Cambria Math"/>
                                  </a:rPr>
                                  <m:t>𝒇</m:t>
                                </m:r>
                                <m:r>
                                  <a:rPr lang="en-US" sz="2400" i="1" dirty="0">
                                    <a:latin typeface="Cambria Math"/>
                                  </a:rPr>
                                  <m:t> −</m:t>
                                </m:r>
                                <m:r>
                                  <a:rPr lang="en-US" sz="2400" b="1" i="1" dirty="0">
                                    <a:latin typeface="Cambria Math"/>
                                  </a:rPr>
                                  <m:t>𝒈</m:t>
                                </m:r>
                              </m:e>
                            </m:d>
                          </m:e>
                          <m:sub>
                            <m:r>
                              <a:rPr lang="en-US" sz="2400" i="1" dirty="0">
                                <a:latin typeface="Cambria Math"/>
                              </a:rPr>
                              <m:t>1</m:t>
                            </m:r>
                          </m:sub>
                        </m:sSub>
                      </m:num>
                      <m:den>
                        <m:r>
                          <a:rPr lang="en-US" sz="2400" i="1" dirty="0">
                            <a:latin typeface="Cambria Math"/>
                          </a:rPr>
                          <m:t>𝑛</m:t>
                        </m:r>
                      </m:den>
                    </m:f>
                  </m:oMath>
                </a14:m>
                <a:endParaRPr lang="en-US" sz="2400" dirty="0" smtClean="0"/>
              </a:p>
              <a:p>
                <a14:m>
                  <m:oMath xmlns:m="http://schemas.openxmlformats.org/officeDocument/2006/math">
                    <m:r>
                      <a:rPr lang="en-US" sz="2400" b="1" i="1" smtClean="0">
                        <a:solidFill>
                          <a:srgbClr val="0070C0"/>
                        </a:solidFill>
                        <a:latin typeface="Cambria Math"/>
                      </a:rPr>
                      <m:t>𝝐</m:t>
                    </m:r>
                  </m:oMath>
                </a14:m>
                <a:r>
                  <a:rPr lang="en-US" sz="2400" dirty="0" smtClean="0"/>
                  <a:t>-close: </a:t>
                </a:r>
                <a14:m>
                  <m:oMath xmlns:m="http://schemas.openxmlformats.org/officeDocument/2006/math">
                    <m:r>
                      <a:rPr lang="en-US" sz="2400" i="1" dirty="0">
                        <a:latin typeface="Cambria Math"/>
                      </a:rPr>
                      <m:t>𝑑𝑖𝑠</m:t>
                    </m:r>
                    <m:sSub>
                      <m:sSubPr>
                        <m:ctrlPr>
                          <a:rPr lang="en-US" sz="2400" b="0" i="1" dirty="0" smtClean="0">
                            <a:latin typeface="Cambria Math"/>
                          </a:rPr>
                        </m:ctrlPr>
                      </m:sSubPr>
                      <m:e>
                        <m:r>
                          <a:rPr lang="en-US" sz="2400" i="1" dirty="0">
                            <a:latin typeface="Cambria Math"/>
                          </a:rPr>
                          <m:t>𝑡</m:t>
                        </m:r>
                      </m:e>
                      <m:sub>
                        <m:r>
                          <a:rPr lang="en-US" sz="2400" b="0" i="1" dirty="0" smtClean="0">
                            <a:latin typeface="Cambria Math"/>
                          </a:rPr>
                          <m:t>1</m:t>
                        </m:r>
                      </m:sub>
                    </m:sSub>
                    <m:d>
                      <m:dPr>
                        <m:ctrlPr>
                          <a:rPr lang="en-US" sz="2400" i="1" dirty="0">
                            <a:latin typeface="Cambria Math"/>
                          </a:rPr>
                        </m:ctrlPr>
                      </m:dPr>
                      <m:e>
                        <m:r>
                          <a:rPr lang="en-US" sz="2400" b="1" i="1" dirty="0" err="1">
                            <a:latin typeface="Cambria Math"/>
                          </a:rPr>
                          <m:t>𝒇</m:t>
                        </m:r>
                        <m:r>
                          <a:rPr lang="en-US" sz="2400" i="1" dirty="0" err="1">
                            <a:latin typeface="Cambria Math"/>
                          </a:rPr>
                          <m:t>,</m:t>
                        </m:r>
                        <m:r>
                          <a:rPr lang="en-US" sz="2400" b="1" i="1" dirty="0">
                            <a:solidFill>
                              <a:srgbClr val="0070C0"/>
                            </a:solidFill>
                            <a:latin typeface="Cambria Math"/>
                          </a:rPr>
                          <m:t>𝑷</m:t>
                        </m:r>
                      </m:e>
                    </m:d>
                    <m:r>
                      <a:rPr lang="en-US" sz="2400" b="1" i="1" dirty="0" smtClean="0">
                        <a:solidFill>
                          <a:schemeClr val="tx1"/>
                        </a:solidFill>
                        <a:latin typeface="Cambria Math"/>
                      </a:rPr>
                      <m:t>≤</m:t>
                    </m:r>
                    <m:r>
                      <a:rPr lang="en-US" sz="2400" b="1" i="1" dirty="0" smtClean="0">
                        <a:solidFill>
                          <a:srgbClr val="0070C0"/>
                        </a:solidFill>
                        <a:latin typeface="Cambria Math"/>
                      </a:rPr>
                      <m:t>𝝐</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051" y="1660726"/>
                <a:ext cx="4190999" cy="4525963"/>
              </a:xfrm>
              <a:blipFill rotWithShape="1">
                <a:blip r:embed="rId2"/>
                <a:stretch>
                  <a:fillRect l="-2038" t="-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p:cNvSpPr>
                <a:spLocks noGrp="1"/>
              </p:cNvSpPr>
              <p:nvPr>
                <p:ph type="title"/>
              </p:nvPr>
            </p:nvSpPr>
            <p:spPr/>
            <p:txBody>
              <a:bodyPr>
                <a:normAutofit/>
              </a:bodyPr>
              <a:lstStyle/>
              <a:p>
                <a:r>
                  <a:rPr lang="en-US" dirty="0" smtClean="0">
                    <a:solidFill>
                      <a:srgbClr val="0070C0"/>
                    </a:solidFill>
                  </a:rPr>
                  <a:t>Tolerant </a:t>
                </a:r>
                <a:r>
                  <a:rPr lang="en-US" b="1" dirty="0" smtClean="0">
                    <a:solidFill>
                      <a:srgbClr val="0070C0"/>
                    </a:solidFill>
                  </a:rPr>
                  <a:t>“</a:t>
                </a:r>
                <a14:m>
                  <m:oMath xmlns:m="http://schemas.openxmlformats.org/officeDocument/2006/math">
                    <m:sSub>
                      <m:sSubPr>
                        <m:ctrlPr>
                          <a:rPr lang="en-US" b="1" i="1" dirty="0" smtClean="0">
                            <a:solidFill>
                              <a:srgbClr val="0070C0"/>
                            </a:solidFill>
                            <a:latin typeface="Cambria Math"/>
                          </a:rPr>
                        </m:ctrlPr>
                      </m:sSubPr>
                      <m:e>
                        <m:r>
                          <a:rPr lang="en-US" b="1" i="1" dirty="0" smtClean="0">
                            <a:solidFill>
                              <a:srgbClr val="0070C0"/>
                            </a:solidFill>
                            <a:latin typeface="Cambria Math"/>
                          </a:rPr>
                          <m:t>𝑳</m:t>
                        </m:r>
                      </m:e>
                      <m:sub>
                        <m:r>
                          <a:rPr lang="en-US" b="1" i="1" dirty="0" smtClean="0">
                            <a:solidFill>
                              <a:srgbClr val="0070C0"/>
                            </a:solidFill>
                            <a:latin typeface="Cambria Math"/>
                          </a:rPr>
                          <m:t>𝟏</m:t>
                        </m:r>
                      </m:sub>
                    </m:sSub>
                  </m:oMath>
                </a14:m>
                <a:r>
                  <a:rPr lang="en-US" b="1" dirty="0" smtClean="0">
                    <a:solidFill>
                      <a:srgbClr val="0070C0"/>
                    </a:solidFill>
                  </a:rPr>
                  <a:t>Property Testing” </a:t>
                </a:r>
                <a:endParaRPr lang="en-US" sz="2700" b="1" dirty="0">
                  <a:solidFill>
                    <a:srgbClr val="7030A0"/>
                  </a:solidFill>
                </a:endParaRPr>
              </a:p>
            </p:txBody>
          </p:sp>
        </mc:Choice>
        <mc:Fallback xmlns="">
          <p:sp>
            <p:nvSpPr>
              <p:cNvPr id="4"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5" name="Oval 4"/>
          <p:cNvSpPr/>
          <p:nvPr/>
        </p:nvSpPr>
        <p:spPr>
          <a:xfrm>
            <a:off x="4393078" y="2105854"/>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764678" y="4448057"/>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5764678" y="4448057"/>
                <a:ext cx="778991"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61050" y="1575798"/>
                <a:ext cx="3978291" cy="461665"/>
              </a:xfrm>
              <a:prstGeom prst="rect">
                <a:avLst/>
              </a:prstGeom>
              <a:noFill/>
            </p:spPr>
            <p:txBody>
              <a:bodyPr wrap="square" rtlCol="0">
                <a:spAutoFit/>
              </a:bodyPr>
              <a:lstStyle/>
              <a:p>
                <a:r>
                  <a:rPr lang="en-US" sz="2400" b="1" dirty="0" smtClean="0"/>
                  <a:t>Tolerant “</a:t>
                </a:r>
                <a14:m>
                  <m:oMath xmlns:m="http://schemas.openxmlformats.org/officeDocument/2006/math">
                    <m:sSub>
                      <m:sSubPr>
                        <m:ctrlPr>
                          <a:rPr lang="en-US" sz="2400" b="1" i="1" dirty="0" smtClean="0">
                            <a:latin typeface="Cambria Math"/>
                          </a:rPr>
                        </m:ctrlPr>
                      </m:sSubPr>
                      <m:e>
                        <m:r>
                          <a:rPr lang="en-US" sz="2400" b="1" i="1" dirty="0" smtClean="0">
                            <a:latin typeface="Cambria Math"/>
                          </a:rPr>
                          <m:t>𝑳</m:t>
                        </m:r>
                      </m:e>
                      <m:sub>
                        <m:r>
                          <a:rPr lang="en-US" sz="2400" b="1" i="1" dirty="0" smtClean="0">
                            <a:latin typeface="Cambria Math"/>
                          </a:rPr>
                          <m:t>𝟏</m:t>
                        </m:r>
                      </m:sub>
                    </m:sSub>
                  </m:oMath>
                </a14:m>
                <a:r>
                  <a:rPr lang="en-US" sz="2400" b="1" dirty="0" smtClean="0"/>
                  <a:t> Property Tester”</a:t>
                </a:r>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61050" y="1575798"/>
                <a:ext cx="3978291" cy="461665"/>
              </a:xfrm>
              <a:prstGeom prst="rect">
                <a:avLst/>
              </a:prstGeom>
              <a:blipFill rotWithShape="1">
                <a:blip r:embed="rId5"/>
                <a:stretch>
                  <a:fillRect l="-2297" t="-10526" b="-28947"/>
                </a:stretch>
              </a:blipFill>
            </p:spPr>
            <p:txBody>
              <a:bodyPr/>
              <a:lstStyle/>
              <a:p>
                <a:r>
                  <a:rPr lang="en-US">
                    <a:noFill/>
                  </a:rPr>
                  <a:t> </a:t>
                </a:r>
              </a:p>
            </p:txBody>
          </p:sp>
        </mc:Fallback>
      </mc:AlternateContent>
      <p:grpSp>
        <p:nvGrpSpPr>
          <p:cNvPr id="8" name="Group 7"/>
          <p:cNvGrpSpPr/>
          <p:nvPr/>
        </p:nvGrpSpPr>
        <p:grpSpPr>
          <a:xfrm>
            <a:off x="5729591" y="2723567"/>
            <a:ext cx="3151239" cy="3575885"/>
            <a:chOff x="6121515" y="2648714"/>
            <a:chExt cx="3151239" cy="2997875"/>
          </a:xfrm>
        </p:grpSpPr>
        <p:grpSp>
          <p:nvGrpSpPr>
            <p:cNvPr id="9" name="Group 8"/>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11" name="TextBox 10"/>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6"/>
                    <a:stretch>
                      <a:fillRect l="-3632" t="-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7"/>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9"/>
                    <a:stretch>
                      <a:fillRect/>
                    </a:stretch>
                  </a:blipFill>
                </p:spPr>
                <p:txBody>
                  <a:bodyPr/>
                  <a:lstStyle/>
                  <a:p>
                    <a:r>
                      <a:rPr lang="en-US">
                        <a:noFill/>
                      </a:rPr>
                      <a:t> </a:t>
                    </a:r>
                  </a:p>
                </p:txBody>
              </p:sp>
            </mc:Fallback>
          </mc:AlternateContent>
        </p:grpSp>
        <p:sp>
          <p:nvSpPr>
            <p:cNvPr id="10" name="TextBox 9"/>
            <p:cNvSpPr txBox="1"/>
            <p:nvPr/>
          </p:nvSpPr>
          <p:spPr>
            <a:xfrm>
              <a:off x="6817411" y="4226253"/>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15" name="Oval 3"/>
          <p:cNvSpPr/>
          <p:nvPr/>
        </p:nvSpPr>
        <p:spPr>
          <a:xfrm>
            <a:off x="4393078" y="2097349"/>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20882" y="5112828"/>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17" name="TextBox 16"/>
              <p:cNvSpPr txBox="1"/>
              <p:nvPr/>
            </p:nvSpPr>
            <p:spPr>
              <a:xfrm>
                <a:off x="4469972" y="4117865"/>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469972" y="4117865"/>
                <a:ext cx="1544766" cy="461665"/>
              </a:xfrm>
              <a:prstGeom prst="rect">
                <a:avLst/>
              </a:prstGeom>
              <a:blipFill rotWithShape="1">
                <a:blip r:embed="rId10"/>
                <a:stretch>
                  <a:fillRect t="-10667" b="-30667"/>
                </a:stretch>
              </a:blipFill>
            </p:spPr>
            <p:txBody>
              <a:bodyPr/>
              <a:lstStyle/>
              <a:p>
                <a:r>
                  <a:rPr lang="en-US">
                    <a:noFill/>
                  </a:rPr>
                  <a:t> </a:t>
                </a:r>
              </a:p>
            </p:txBody>
          </p:sp>
        </mc:Fallback>
      </mc:AlternateContent>
      <p:sp>
        <p:nvSpPr>
          <p:cNvPr id="18" name="Oval 14"/>
          <p:cNvSpPr/>
          <p:nvPr/>
        </p:nvSpPr>
        <p:spPr>
          <a:xfrm>
            <a:off x="4393078" y="4171912"/>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p:nvSpPr>
        <p:spPr>
          <a:xfrm>
            <a:off x="4410216" y="4592425"/>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4361050" y="4605266"/>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361050" y="4605266"/>
                <a:ext cx="1653688" cy="353943"/>
              </a:xfrm>
              <a:prstGeom prst="rect">
                <a:avLst/>
              </a:prstGeom>
              <a:blipFill rotWithShape="1">
                <a:blip r:embed="rId11"/>
                <a:stretch>
                  <a:fillRect l="-368" t="-5085" b="-20339"/>
                </a:stretch>
              </a:blipFill>
            </p:spPr>
            <p:txBody>
              <a:bodyPr/>
              <a:lstStyle/>
              <a:p>
                <a:r>
                  <a:rPr lang="en-US">
                    <a:noFill/>
                  </a:rPr>
                  <a:t> </a:t>
                </a:r>
              </a:p>
            </p:txBody>
          </p:sp>
        </mc:Fallback>
      </mc:AlternateContent>
      <p:sp>
        <p:nvSpPr>
          <p:cNvPr id="21" name="Rectangle 20"/>
          <p:cNvSpPr/>
          <p:nvPr/>
        </p:nvSpPr>
        <p:spPr>
          <a:xfrm>
            <a:off x="4684795" y="2860703"/>
            <a:ext cx="788165" cy="584775"/>
          </a:xfrm>
          <a:prstGeom prst="rect">
            <a:avLst/>
          </a:prstGeom>
        </p:spPr>
        <p:txBody>
          <a:bodyPr wrap="none">
            <a:spAutoFit/>
          </a:bodyPr>
          <a:lstStyle/>
          <a:p>
            <a:pPr algn="ctr"/>
            <a:r>
              <a:rPr lang="en-US" sz="3200" b="1" dirty="0"/>
              <a:t>YES</a:t>
            </a:r>
          </a:p>
        </p:txBody>
      </p:sp>
    </p:spTree>
    <p:extLst>
      <p:ext uri="{BB962C8B-B14F-4D97-AF65-F5344CB8AC3E}">
        <p14:creationId xmlns:p14="http://schemas.microsoft.com/office/powerpoint/2010/main" val="21878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 1 2  template TPT1  env TPENV1  fore 0  back 16777215  eqnno 1"/>
  <p:tag name="FILENAME" val="TP_tmp"/>
  <p:tag name="ORIGWIDTH" val="2"/>
  <p:tag name="PICTUREFILESIZE" val="1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3467</Words>
  <Application>Microsoft Office PowerPoint</Application>
  <PresentationFormat>On-screen Show (4:3)</PresentationFormat>
  <Paragraphs>329</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CIS 700:  “algorithms for Big Data”</vt:lpstr>
      <vt:lpstr>Testing Big Data</vt:lpstr>
      <vt:lpstr>Which stocks were growing steadily?</vt:lpstr>
      <vt:lpstr>Property Testing  [Goldreich, Goldwasser, Ron; Rubinfeld, Sudan]</vt:lpstr>
      <vt:lpstr>Which stocks were growing steadily?</vt:lpstr>
      <vt:lpstr>Tolerant Property Testing  [Parnas, Ron, Rubinfeld]</vt:lpstr>
      <vt:lpstr>Which stocks were growing steadily?</vt:lpstr>
      <vt:lpstr>L_1-Isotonic Regression</vt:lpstr>
      <vt:lpstr>Tolerant “L_1Property Testing” </vt:lpstr>
      <vt:lpstr>New L_p-Testing Model for  Real-Valued Data</vt:lpstr>
      <vt:lpstr>Our Contributions</vt:lpstr>
      <vt:lpstr>Implications for Hamming Testing</vt:lpstr>
      <vt:lpstr>Definitions</vt:lpstr>
      <vt:lpstr>Relationships: L_p-Testing</vt:lpstr>
      <vt:lpstr>Relationships: Tolerant L_p-Testing</vt:lpstr>
      <vt:lpstr>Testing Monotonicity</vt:lpstr>
      <vt:lpstr>Monotonicity</vt:lpstr>
      <vt:lpstr>Monotonicity: Key Lemma</vt:lpstr>
      <vt:lpstr>Proof sketch: slice and conquer</vt:lpstr>
      <vt:lpstr>L_1-Testers from Boolean Testers </vt:lpstr>
      <vt:lpstr>Our Results: Testing Monotonicity</vt:lpstr>
      <vt:lpstr>Testing Monotonicity of [n]^d→{0,1}</vt:lpstr>
      <vt:lpstr>Testing Monotonicity on [n]^d</vt:lpstr>
      <vt:lpstr>Testing Monotonicity on [n]^d</vt:lpstr>
      <vt:lpstr>Distance Approximation and Tolerant Testing</vt:lpstr>
      <vt:lpstr>Distance Approximation f:[n]→[0,1]</vt:lpstr>
      <vt:lpstr>Distance Approximation</vt:lpstr>
      <vt:lpstr>dist_0 (f|_S,M)-dist_0 (f,M)&lt;O(1/√(|S| )) </vt:lpstr>
      <vt:lpstr>Experiments</vt:lpstr>
      <vt:lpstr>L_1-Testers for Other Properties</vt:lpstr>
      <vt:lpstr>Open 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Grigory</dc:creator>
  <cp:lastModifiedBy>Grigory</cp:lastModifiedBy>
  <cp:revision>8</cp:revision>
  <dcterms:created xsi:type="dcterms:W3CDTF">2015-04-27T14:16:37Z</dcterms:created>
  <dcterms:modified xsi:type="dcterms:W3CDTF">2016-12-07T20:39:03Z</dcterms:modified>
</cp:coreProperties>
</file>