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7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3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2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8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7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8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2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2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7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5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9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6030-EBE1-4BF2-835F-D6EF128B4E6D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EECB-F9F2-42CE-A4C4-B7C14B06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grigory.u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rigory.us/data-science-class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0"/>
            <a:ext cx="89916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CSCI B609: </a:t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>“Foundations of Data Science”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400800" cy="1752600"/>
          </a:xfrm>
        </p:spPr>
        <p:txBody>
          <a:bodyPr/>
          <a:lstStyle/>
          <a:p>
            <a:r>
              <a:rPr lang="en-US" sz="4400" b="1" dirty="0" err="1" smtClean="0">
                <a:solidFill>
                  <a:schemeClr val="tx1"/>
                </a:solidFill>
              </a:rPr>
              <a:t>Grigory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Yaroslavtsev</a:t>
            </a:r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http://grigory.us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-9395" y="2590800"/>
                <a:ext cx="9144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 smtClean="0"/>
                  <a:t>Lecture </a:t>
                </a:r>
                <a:r>
                  <a:rPr lang="en-US" sz="4400" b="1" dirty="0" smtClean="0"/>
                  <a:t>19/20: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400" b="1" i="1" dirty="0" smtClean="0"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4400" b="1" i="1" dirty="0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4400" b="1" dirty="0" smtClean="0"/>
                  <a:t>-sampling,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44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b="1" dirty="0" smtClean="0"/>
                  <a:t>-sparse recovery, Count Sketch</a:t>
                </a:r>
                <a:endParaRPr lang="en-US" sz="44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395" y="2590800"/>
                <a:ext cx="9144000" cy="1446550"/>
              </a:xfrm>
              <a:prstGeom prst="rect">
                <a:avLst/>
              </a:prstGeom>
              <a:blipFill rotWithShape="1">
                <a:blip r:embed="rId3"/>
                <a:stretch>
                  <a:fillRect l="-2200" t="-8439" r="-3600" b="-19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28600" y="4252084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Slides at </a:t>
            </a:r>
            <a:r>
              <a:rPr lang="en-US" sz="2800" dirty="0" smtClean="0">
                <a:hlinkClick r:id="rId4"/>
              </a:rPr>
              <a:t>http://grigory.us/data-science-class.html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13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Count Sketch </a:t>
            </a:r>
            <a:r>
              <a:rPr lang="en-US" sz="3600" dirty="0" smtClean="0">
                <a:solidFill>
                  <a:srgbClr val="0070C0"/>
                </a:solidFill>
              </a:rPr>
              <a:t>[</a:t>
            </a:r>
            <a:r>
              <a:rPr lang="en-US" sz="3600" dirty="0" err="1" smtClean="0">
                <a:solidFill>
                  <a:srgbClr val="0070C0"/>
                </a:solidFill>
              </a:rPr>
              <a:t>Charikar</a:t>
            </a:r>
            <a:r>
              <a:rPr lang="en-US" sz="3600" dirty="0" smtClean="0">
                <a:solidFill>
                  <a:srgbClr val="0070C0"/>
                </a:solidFill>
              </a:rPr>
              <a:t>, Chen, </a:t>
            </a:r>
            <a:r>
              <a:rPr lang="en-US" sz="3600" dirty="0" err="1" smtClean="0">
                <a:solidFill>
                  <a:srgbClr val="0070C0"/>
                </a:solidFill>
              </a:rPr>
              <a:t>Farach</a:t>
            </a:r>
            <a:r>
              <a:rPr lang="en-US" sz="3600" dirty="0" smtClean="0">
                <a:solidFill>
                  <a:srgbClr val="0070C0"/>
                </a:solidFill>
              </a:rPr>
              <a:t>-Colton]</a:t>
            </a:r>
            <a:endParaRPr lang="en-US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In addition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→[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 use random signs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−1,1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Estimate: 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𝑚𝑒𝑑𝑖𝑎𝑛</m:t>
                      </m:r>
                      <m:r>
                        <a:rPr lang="en-US" b="0" i="1" dirty="0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(</m:t>
                      </m:r>
                      <m:r>
                        <a:rPr lang="en-US" b="0" i="1" dirty="0" smtClean="0">
                          <a:latin typeface="Cambria Math"/>
                        </a:rPr>
                        <m:t>𝑥</m:t>
                      </m:r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1,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, …,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)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b="0" dirty="0" smtClean="0">
                    <a:latin typeface="Cambria Math"/>
                  </a:rPr>
                  <a:t>Parameters: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𝛿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</m:den>
                            </m:f>
                          </m:e>
                        </m:func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𝜖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|+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𝜖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|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|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≥1 −</m:t>
                      </m:r>
                      <m:r>
                        <a:rPr lang="en-US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b="0" dirty="0" smtClean="0">
                  <a:latin typeface="Cambria Math"/>
                </a:endParaRPr>
              </a:p>
              <a:p>
                <a:r>
                  <a:rPr lang="en-US" b="0" dirty="0" smtClean="0">
                    <a:solidFill>
                      <a:srgbClr val="0070C0"/>
                    </a:solidFill>
                    <a:latin typeface="Cambria Math"/>
                  </a:rPr>
                  <a:t>Lemma</a:t>
                </a:r>
                <a:r>
                  <a:rPr lang="en-US" b="0" dirty="0" smtClean="0">
                    <a:latin typeface="Cambria Math"/>
                  </a:rPr>
                  <a:t>: E[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b="0" dirty="0" smtClean="0">
                    <a:latin typeface="Cambria Math"/>
                  </a:rPr>
                  <a:t>]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n-US" b="0" dirty="0" smtClean="0">
                  <a:latin typeface="Cambria Math"/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  <a:latin typeface="Cambria Math"/>
                  </a:rPr>
                  <a:t>Lemma</a:t>
                </a:r>
                <a:r>
                  <a:rPr lang="en-US" dirty="0" smtClean="0">
                    <a:latin typeface="Cambria Math"/>
                  </a:rPr>
                  <a:t>: Var</a:t>
                </a:r>
                <a:r>
                  <a:rPr lang="en-US" dirty="0">
                    <a:latin typeface="Cambria Math"/>
                  </a:rPr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dirty="0">
                    <a:latin typeface="Cambria Math"/>
                  </a:rPr>
                  <a:t>]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𝑤</m:t>
                        </m:r>
                      </m:den>
                    </m:f>
                  </m:oMath>
                </a14:m>
                <a:endParaRPr lang="en-US" b="0" dirty="0" smtClean="0">
                  <a:latin typeface="Cambria Math"/>
                </a:endParaRPr>
              </a:p>
              <a:p>
                <a:r>
                  <a:rPr lang="en-US" dirty="0" smtClean="0">
                    <a:latin typeface="Cambria Math"/>
                  </a:rPr>
                  <a:t>By </a:t>
                </a:r>
                <a:r>
                  <a:rPr lang="en-US" dirty="0" err="1" smtClean="0">
                    <a:latin typeface="Cambria Math"/>
                  </a:rPr>
                  <a:t>Chebyshev</a:t>
                </a:r>
                <a:r>
                  <a:rPr lang="en-US" dirty="0" smtClean="0">
                    <a:latin typeface="Cambria Math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|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 dirty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sub>
                            </m:sSub>
                            <m:r>
                              <a:rPr lang="en-US" b="0" i="1" dirty="0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rad>
                    <m:r>
                      <a:rPr lang="en-US" b="0" i="1" smtClean="0">
                        <a:latin typeface="Cambria Math"/>
                      </a:rPr>
                      <m:t>]≤1/3 </m:t>
                    </m:r>
                  </m:oMath>
                </a14:m>
                <a:endParaRPr lang="en-US" b="0" dirty="0" smtClean="0">
                  <a:latin typeface="Cambria Math"/>
                </a:endParaRPr>
              </a:p>
              <a:p>
                <a:r>
                  <a:rPr lang="en-US" b="0" dirty="0" smtClean="0">
                    <a:latin typeface="Cambria Math"/>
                  </a:rPr>
                  <a:t>By </a:t>
                </a:r>
                <a:r>
                  <a:rPr lang="en-US" b="0" dirty="0" err="1" smtClean="0">
                    <a:latin typeface="Cambria Math"/>
                  </a:rPr>
                  <a:t>Chernoff</a:t>
                </a:r>
                <a:r>
                  <a:rPr lang="en-US" b="0" dirty="0" smtClean="0">
                    <a:latin typeface="Cambria Math"/>
                  </a:rPr>
                  <a:t>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𝛿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r>
                  <a:rPr lang="en-US" b="0" dirty="0" smtClean="0">
                    <a:latin typeface="Cambria Math"/>
                  </a:rPr>
                  <a:t> error prob.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1 −</m:t>
                    </m:r>
                    <m:r>
                      <a:rPr lang="en-US" i="1">
                        <a:latin typeface="Cambria Math"/>
                      </a:rPr>
                      <m:t>𝛿</m:t>
                    </m:r>
                  </m:oMath>
                </a14:m>
                <a:r>
                  <a:rPr lang="en-US" b="0" dirty="0" smtClean="0">
                    <a:latin typeface="Cambria Math"/>
                  </a:rPr>
                  <a:t>.</a:t>
                </a:r>
              </a:p>
              <a:p>
                <a:endParaRPr lang="en-US" b="0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2"/>
                <a:stretch>
                  <a:fillRect l="-81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248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Count </a:t>
            </a:r>
            <a:r>
              <a:rPr lang="en-US" dirty="0" smtClean="0">
                <a:solidFill>
                  <a:srgbClr val="0070C0"/>
                </a:solidFill>
              </a:rPr>
              <a:t>Sketch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1054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latin typeface="Cambria Math"/>
                  </a:rPr>
                  <a:t>Fix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>
                    <a:latin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 Math"/>
                  </a:rPr>
                  <a:t>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>
                    <a:latin typeface="Cambria Math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>
                  <a:latin typeface="Cambria Math"/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  <a:latin typeface="Cambria Math"/>
                  </a:rPr>
                  <a:t>Lemma</a:t>
                </a:r>
                <a:r>
                  <a:rPr lang="en-US" dirty="0">
                    <a:latin typeface="Cambria Math"/>
                  </a:rPr>
                  <a:t>: E[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dirty="0">
                    <a:latin typeface="Cambria Math"/>
                  </a:rPr>
                  <a:t>]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n-US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Cambria Math"/>
                  </a:rPr>
                  <a:t>E[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𝐻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sz="2400" b="0" i="0" dirty="0" smtClean="0">
                        <a:latin typeface="Cambria Math"/>
                      </a:rPr>
                      <m:t>]=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</a:rPr>
                      <m:t>E</m:t>
                    </m:r>
                    <m:r>
                      <a:rPr lang="en-US" sz="2400" b="0" i="0" dirty="0" smtClean="0"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/>
                          </a:rPr>
                          <m:t>x</m:t>
                        </m:r>
                      </m:sub>
                    </m:sSub>
                    <m:r>
                      <a:rPr lang="en-US" sz="2400" b="0" i="0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≠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𝑟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/>
                          </a:rPr>
                          <m:t>𝑟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sSub>
                          <m:sSub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nary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r>
                      <a:rPr lang="en-US" sz="2400" b="0" i="0" dirty="0" smtClean="0">
                        <a:latin typeface="Cambria Math"/>
                      </a:rPr>
                      <m:t>]=</m:t>
                    </m:r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n-US" sz="2800" dirty="0">
                  <a:latin typeface="Cambria Math"/>
                </a:endParaRPr>
              </a:p>
              <a:p>
                <a:r>
                  <a:rPr lang="en-US" dirty="0">
                    <a:solidFill>
                      <a:srgbClr val="0070C0"/>
                    </a:solidFill>
                    <a:latin typeface="Cambria Math"/>
                  </a:rPr>
                  <a:t>Lemma</a:t>
                </a:r>
                <a:r>
                  <a:rPr lang="en-US" dirty="0">
                    <a:latin typeface="Cambria Math"/>
                  </a:rPr>
                  <a:t>: Var[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dirty="0">
                    <a:latin typeface="Cambria Math"/>
                  </a:rPr>
                  <a:t>]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𝑤</m:t>
                        </m:r>
                      </m:den>
                    </m:f>
                  </m:oMath>
                </a14:m>
                <a:endParaRPr lang="en-US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 err="1" smtClean="0">
                    <a:latin typeface="Cambria Math"/>
                  </a:rPr>
                  <a:t>Var</a:t>
                </a:r>
                <a:r>
                  <a:rPr lang="en-US" dirty="0" smtClean="0">
                    <a:latin typeface="Cambria Math"/>
                  </a:rPr>
                  <a:t>[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𝐻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 smtClean="0">
                    <a:latin typeface="Cambria Math"/>
                  </a:rPr>
                  <a:t>]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≤</m:t>
                    </m:r>
                    <m:r>
                      <a:rPr lang="en-US" b="0" i="1" dirty="0" smtClean="0">
                        <a:latin typeface="Cambria Math"/>
                      </a:rPr>
                      <m:t>𝐸</m:t>
                    </m:r>
                    <m:r>
                      <a:rPr lang="en-US" b="0" i="1" dirty="0" smtClean="0">
                        <a:latin typeface="Cambria Math"/>
                      </a:rPr>
                      <m:t>[(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]</m:t>
                    </m:r>
                  </m:oMath>
                </a14:m>
                <a:endParaRPr lang="en-US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</a:rPr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𝐸</m:t>
                    </m:r>
                    <m:r>
                      <a:rPr lang="en-US" b="0" i="0" dirty="0" smtClean="0">
                        <a:latin typeface="Cambria Math"/>
                      </a:rPr>
                      <m:t>[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nary>
                    <m:r>
                      <a:rPr lang="en-US" b="0" i="1" dirty="0" smtClean="0">
                        <a:latin typeface="Cambria Math"/>
                      </a:rPr>
                      <m:t>+ 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  <m:sup/>
                    </m:sSup>
                  </m:oMath>
                </a14:m>
                <a:r>
                  <a:rPr lang="en-US" dirty="0" smtClean="0">
                    <a:latin typeface="Cambria Math"/>
                  </a:rPr>
                  <a:t>]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/</m:t>
                    </m:r>
                    <m:r>
                      <a:rPr lang="en-US" b="0" i="1" dirty="0" smtClean="0">
                        <a:latin typeface="Cambria Math"/>
                      </a:rPr>
                      <m:t>𝑤</m:t>
                    </m:r>
                  </m:oMath>
                </a14:m>
                <a:endParaRPr lang="en-US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dirty="0">
                  <a:latin typeface="Cambria Math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105400"/>
              </a:xfrm>
              <a:blipFill rotWithShape="1">
                <a:blip r:embed="rId2"/>
                <a:stretch>
                  <a:fillRect l="-1643" t="-3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23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Data Streams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/>
              <a:lstStyle/>
              <a:p>
                <a:r>
                  <a:rPr lang="en-US" dirty="0" smtClean="0"/>
                  <a:t>Stream: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dirty="0" smtClean="0"/>
                  <a:t> elements from universe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 smtClean="0">
                            <a:latin typeface="Cambria Math"/>
                          </a:rPr>
                          <m:t>𝒏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={1, 2, …, </m:t>
                    </m:r>
                    <m:r>
                      <a:rPr lang="en-US" b="1" i="1" dirty="0" smtClean="0">
                        <a:latin typeface="Cambria Math"/>
                      </a:rPr>
                      <m:t>𝒏</m:t>
                    </m:r>
                    <m:r>
                      <a:rPr lang="en-US" b="0" i="1" dirty="0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dirty="0" smtClean="0"/>
                  <a:t>, e.g.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〈"/>
                          <m:endChr m:val="〉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,…,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=〈5, 8, 1, 1, 1, 4, 3, 5, …, 10〉</m:t>
                      </m:r>
                    </m:oMath>
                  </m:oMathPara>
                </a14:m>
                <a:endParaRPr lang="en-US" dirty="0" smtClean="0"/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frequency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in the stream = # of occurrences of value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=〈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〉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86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Frequency Moments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181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∈{0,1,2,…}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 # number of distinct elements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 # elements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= “Gini index”, “surprise index”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181600"/>
              </a:xfrm>
              <a:blipFill rotWithShape="1">
                <a:blip r:embed="rId2"/>
                <a:stretch>
                  <a:fillRect l="-1544" t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44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-sampling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Maintain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b="0" i="0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1±0.1</m:t>
                        </m:r>
                      </m:e>
                    </m:d>
                  </m:oMath>
                </a14:m>
                <a:r>
                  <a:rPr lang="en-US" dirty="0" smtClean="0"/>
                  <a:t>-approximation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Hash items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0,2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, maintain: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1±0.1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|{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=0}|</m:t>
                      </m:r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Lemma</a:t>
                </a:r>
                <a:r>
                  <a:rPr lang="en-US" dirty="0" smtClean="0"/>
                  <a:t>: At level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=2+⌈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func>
                    <m:r>
                      <a:rPr lang="en-US" b="0" i="1" smtClean="0">
                        <a:latin typeface="Cambria Math"/>
                      </a:rPr>
                      <m:t>⌉</m:t>
                    </m:r>
                  </m:oMath>
                </a14:m>
                <a:r>
                  <a:rPr lang="en-US" dirty="0" smtClean="0"/>
                  <a:t> there is a unique element in the streams that maps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 (with constant probability)</a:t>
                </a:r>
              </a:p>
              <a:p>
                <a:r>
                  <a:rPr lang="en-US" dirty="0" smtClean="0"/>
                  <a:t>Uniqueness is verified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=1±0.1</m:t>
                    </m:r>
                  </m:oMath>
                </a14:m>
                <a:r>
                  <a:rPr lang="en-US" dirty="0" smtClean="0"/>
                  <a:t>. If so, then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as the index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as the count.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3"/>
                <a:stretch>
                  <a:fillRect l="-1037" t="-1972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43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Proof of Lemma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7150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=2+ ⌈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func>
                    <m:r>
                      <a:rPr lang="en-US" b="0" i="1" smtClean="0">
                        <a:latin typeface="Cambria Math"/>
                      </a:rPr>
                      <m:t>⌉</m:t>
                    </m:r>
                  </m:oMath>
                </a14:m>
                <a:r>
                  <a:rPr lang="en-US" dirty="0" smtClean="0"/>
                  <a:t> and note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&lt;12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r>
                  <a:rPr lang="en-US" dirty="0" smtClean="0"/>
                  <a:t>For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=0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smtClean="0"/>
                  <a:t>Probability there exists a unique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=0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𝑎𝑛𝑑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∀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≠0</m:t>
                                  </m:r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=0</m:t>
                                  </m:r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∀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≠0</m:t>
                                  </m:r>
                                </m:e>
                              </m:d>
                            </m:e>
                          </m:func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)=0]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=0</m:t>
                                  </m:r>
                                </m:e>
                              </m:d>
                            </m:e>
                          </m:func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Pr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e>
                                          </m:d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=0</m:t>
                                          </m:r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=0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nary>
                            </m:e>
                          </m:d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=0</m:t>
                                  </m:r>
                                </m:e>
                              </m:d>
                            </m:e>
                          </m:func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1 −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Pr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e>
                                          </m:d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=0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nary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1 −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≥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24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Holds even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 are only 2-wise independent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715000"/>
              </a:xfrm>
              <a:blipFill rotWithShape="1">
                <a:blip r:embed="rId2"/>
                <a:stretch>
                  <a:fillRect l="-772" t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10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Sparse Recovery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Goal</a:t>
                </a:r>
                <a:r>
                  <a:rPr lang="en-US" dirty="0" smtClean="0"/>
                  <a:t>: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is minimized among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s with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non-zero entries.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Definition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𝐸𝑟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min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g</m:t>
                            </m:r>
                            <m:r>
                              <a:rPr lang="en-US" b="0" i="0" smtClean="0">
                                <a:latin typeface="Cambria Math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g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  <m:sub>
                                <m:r>
                                  <a:rPr lang="en-US" b="0" i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fun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Exercise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𝐸𝑟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∉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are indices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largest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> space we can find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</m:acc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and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𝑔</m:t>
                                      </m:r>
                                    </m:e>
                                  </m:acc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𝐸𝑟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2"/>
                <a:stretch>
                  <a:fillRect l="-1481" t="-1625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51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Count-Min Revisited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60198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Use Count-Min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𝑤</m:t>
                    </m:r>
                    <m:r>
                      <a:rPr lang="en-US" b="0" i="1" dirty="0" smtClean="0">
                        <a:latin typeface="Cambria Math"/>
                      </a:rPr>
                      <m:t>=4</m:t>
                    </m:r>
                    <m:r>
                      <a:rPr lang="en-US" b="0" i="1" dirty="0" smtClean="0">
                        <a:latin typeface="Cambria Math"/>
                      </a:rPr>
                      <m:t>𝑘</m:t>
                    </m:r>
                    <m:r>
                      <a:rPr lang="en-US" b="0" i="1" dirty="0" smtClean="0">
                        <a:latin typeface="Cambria Math"/>
                      </a:rPr>
                      <m:t>/</m:t>
                    </m:r>
                    <m:r>
                      <a:rPr lang="en-US" b="0" i="1" dirty="0" smtClean="0">
                        <a:latin typeface="Cambria Math"/>
                      </a:rPr>
                      <m:t>𝜖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𝑗</m:t>
                        </m:r>
                        <m:r>
                          <a:rPr lang="en-US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dirty="0" smtClean="0"/>
                  <a:t> for some row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dirty="0" smtClean="0"/>
                  <a:t> be the indices with max. frequencies.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be the event there doesn’t exist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∖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Then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≥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𝐸𝑟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1" smtClean="0">
                                  <a:latin typeface="Cambria Math"/>
                                </a:rPr>
                                <m:t>not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≥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𝐸𝑟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𝑛𝑜𝑡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≥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𝐸𝑟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1" smtClean="0">
                                  <a:latin typeface="Cambria Math"/>
                                </a:rPr>
                                <m:t>not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≥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𝐸𝑟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r>
                  <a:rPr lang="en-US" b="0" dirty="0" smtClean="0"/>
                  <a:t>Because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</a:rPr>
                      <m:t>log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 w.h.p.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 smtClean="0"/>
                  <a:t>’s   </a:t>
                </a:r>
                <a:r>
                  <a:rPr lang="en-US" b="0" dirty="0" err="1" smtClean="0"/>
                  <a:t>approx</a:t>
                </a:r>
                <a:r>
                  <a:rPr lang="en-US" b="0" dirty="0" smtClean="0"/>
                  <a:t> . up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  <m:r>
                          <a:rPr lang="en-US" b="0" i="1" smtClean="0">
                            <a:latin typeface="Cambria Math"/>
                          </a:rPr>
                          <m:t>𝐸𝑟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6019800"/>
              </a:xfrm>
              <a:blipFill rotWithShape="1">
                <a:blip r:embed="rId2"/>
                <a:stretch>
                  <a:fillRect l="-815" t="-1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528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Sparse Recovery Algorithm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/>
              <a:lstStyle/>
              <a:p>
                <a:r>
                  <a:rPr lang="en-US" dirty="0" smtClean="0"/>
                  <a:t>Use Count-Min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𝑤</m:t>
                    </m:r>
                    <m:r>
                      <a:rPr lang="en-US" b="0" i="1" dirty="0" smtClean="0">
                        <a:latin typeface="Cambria Math"/>
                      </a:rPr>
                      <m:t>=4</m:t>
                    </m:r>
                    <m:r>
                      <a:rPr lang="en-US" b="0" i="1" dirty="0" smtClean="0">
                        <a:latin typeface="Cambria Math"/>
                      </a:rPr>
                      <m:t>𝑘</m:t>
                    </m:r>
                    <m:r>
                      <a:rPr lang="en-US" b="0" i="1" dirty="0" smtClean="0">
                        <a:latin typeface="Cambria Math"/>
                      </a:rPr>
                      <m:t>/</m:t>
                    </m:r>
                    <m:r>
                      <a:rPr lang="en-US" b="0" i="1" dirty="0" smtClean="0">
                        <a:latin typeface="Cambria Math"/>
                      </a:rPr>
                      <m:t>𝜖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=(</m:t>
                    </m:r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, …, </m:t>
                    </m:r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frequency estimates: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𝐸𝑟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dirty="0" smtClean="0"/>
                  <a:t>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 with all but the k-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largest entries replaced by 0.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Lemma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</m:acc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≤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1+3 </m:t>
                        </m:r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𝐸𝑟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2"/>
                <a:stretch>
                  <a:fillRect l="-154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150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US" b="0" i="1" dirty="0" smtClean="0">
                    <a:latin typeface="Cambria Math"/>
                  </a:rPr>
                  <a:t/>
                </a:r>
                <a:br>
                  <a:rPr lang="en-US" b="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𝑔</m:t>
                                      </m:r>
                                    </m:e>
                                  </m:acc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1+3 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𝐸𝑟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53340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⊆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 be indices corresponding to k largest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𝑓</m:t>
                    </m:r>
                    <m:r>
                      <a:rPr lang="en-US" b="0" i="1" dirty="0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For a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r>
                      <a:rPr lang="en-US" b="0" i="1" smtClean="0">
                        <a:latin typeface="Cambria Math"/>
                      </a:rPr>
                      <m:t>⊆[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 denote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dirty="0" smtClean="0"/>
                  <a:t> the vector formed by zeroing out all entries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except for those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 smtClean="0"/>
                  <a:t>+ 2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 smtClean="0"/>
                  <a:t>+ 2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𝑆</m:t>
                                      </m:r>
                                    </m:sub>
                                    <m:sup/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𝑆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𝑆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en-US" b="0" dirty="0" smtClean="0"/>
                        <m:t>+ 2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𝑆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𝑆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𝑆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US" b="0" dirty="0" smtClean="0"/>
                        <m:t> 2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𝐸𝑟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𝐸𝑟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  <m:r>
                      <m:rPr>
                        <m:nor/>
                      </m:rPr>
                      <a:rPr lang="en-US" b="0" dirty="0" smtClean="0"/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𝐸𝑟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1+3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𝐸𝑟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5334000"/>
              </a:xfrm>
              <a:blipFill rotWithShape="1">
                <a:blip r:embed="rId3"/>
                <a:stretch>
                  <a:fillRect l="-793" t="-1829" r="-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41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10117</TotalTime>
  <Words>1978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CSCI B609:  “Foundations of Data Science”</vt:lpstr>
      <vt:lpstr>Data Streams</vt:lpstr>
      <vt:lpstr>Frequency Moments</vt:lpstr>
      <vt:lpstr>ℓ_0-sampling</vt:lpstr>
      <vt:lpstr>Proof of Lemma</vt:lpstr>
      <vt:lpstr>Sparse Recovery</vt:lpstr>
      <vt:lpstr>Count-Min Revisited</vt:lpstr>
      <vt:lpstr>Sparse Recovery Algorithm</vt:lpstr>
      <vt:lpstr> |(|g ̃-f|)|_1≤(1+3 ϵ)Err^k (f) </vt:lpstr>
      <vt:lpstr>Count Sketch [Charikar, Chen, Farach-Colton]</vt:lpstr>
      <vt:lpstr>Count Sketch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B609:  “Foundations of Data Science”</dc:title>
  <dc:creator>Grigory</dc:creator>
  <cp:lastModifiedBy>Grigory</cp:lastModifiedBy>
  <cp:revision>6</cp:revision>
  <dcterms:created xsi:type="dcterms:W3CDTF">2016-11-14T19:51:45Z</dcterms:created>
  <dcterms:modified xsi:type="dcterms:W3CDTF">2016-11-28T22:48:28Z</dcterms:modified>
</cp:coreProperties>
</file>